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9"/>
    <p:restoredTop sz="94610"/>
  </p:normalViewPr>
  <p:slideViewPr>
    <p:cSldViewPr snapToGrid="0" snapToObjects="1">
      <p:cViewPr varScale="1">
        <p:scale>
          <a:sx n="137" d="100"/>
          <a:sy n="137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463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3D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rgbClr val="2BB5A0">
              <a:alpha val="30000"/>
            </a:srgbClr>
          </a:solidFill>
          <a:ln w="12700">
            <a:solidFill>
              <a:srgbClr val="2BB5A0">
                <a:alpha val="30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0"/>
            <a:ext cx="29260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600" b="1" dirty="0">
                <a:solidFill>
                  <a:srgbClr val="FFFFFF">
                    <a:alpha val="80000"/>
                  </a:srgbClr>
                </a:solidFill>
              </a:rPr>
              <a:t>QMS</a:t>
            </a:r>
            <a:endParaRPr lang="en-US" sz="9600" dirty="0"/>
          </a:p>
        </p:txBody>
      </p:sp>
      <p:sp>
        <p:nvSpPr>
          <p:cNvPr id="5" name="Text 3"/>
          <p:cNvSpPr/>
          <p:nvPr/>
        </p:nvSpPr>
        <p:spPr>
          <a:xfrm>
            <a:off x="3749040" y="91440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Quality Management System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3749040" y="1691640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C8E6EA"/>
                </a:solidFill>
              </a:rPr>
              <a:t>IVF Laboratory Training Program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749040" y="2240280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BB5A0"/>
                </a:solidFill>
              </a:rPr>
              <a:t>ART Compass · Fertility Guidance Technologies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749040" y="2651760"/>
            <a:ext cx="4937760" cy="0"/>
          </a:xfrm>
          <a:prstGeom prst="line">
            <a:avLst/>
          </a:prstGeom>
          <a:noFill/>
          <a:ln w="19050">
            <a:solidFill>
              <a:srgbClr val="2BB5A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749040" y="283464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8E6EA"/>
                </a:solidFill>
              </a:rPr>
              <a:t>Regulatory Standards: CLIA · CAP · OSHA · HIPAA · FDA 21 CFR Part 1271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C8E6EA"/>
                </a:solidFill>
              </a:rPr>
              <a:t>For internal laboratory staff use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3749040" y="4663440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4A6572"/>
                </a:solidFill>
              </a:rPr>
              <a:t>Reproductive Clinical Labs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56032" y="201168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300" dirty="0">
                <a:solidFill>
                  <a:srgbClr val="1A7A8A"/>
                </a:solidFill>
              </a:rPr>
              <a:t>OVERVIEW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256032" y="411480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C3A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Training Agenda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256032" y="1078992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4A6572"/>
                </a:solidFill>
              </a:rPr>
              <a:t>20 modules covering the complete QMS lifecycle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56032" y="1463040"/>
            <a:ext cx="347472" cy="246888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56032" y="1463040"/>
            <a:ext cx="3474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01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58368" y="1481328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C3A42"/>
                </a:solidFill>
              </a:rPr>
              <a:t>QMS Purpose &amp; Scope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256032" y="1792224"/>
            <a:ext cx="347472" cy="246888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56032" y="1792224"/>
            <a:ext cx="3474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02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58368" y="1810512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C3A42"/>
                </a:solidFill>
              </a:rPr>
              <a:t>Regulatory Framework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256032" y="2121408"/>
            <a:ext cx="347472" cy="246888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56032" y="2121408"/>
            <a:ext cx="3474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03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58368" y="2139696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C3A42"/>
                </a:solidFill>
              </a:rPr>
              <a:t>Facility &amp; Safety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256032" y="2450592"/>
            <a:ext cx="347472" cy="246888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56032" y="2450592"/>
            <a:ext cx="3474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04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58368" y="2468880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C3A42"/>
                </a:solidFill>
              </a:rPr>
              <a:t>Personnel Roles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256032" y="2779776"/>
            <a:ext cx="347472" cy="246888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256032" y="2779776"/>
            <a:ext cx="3474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05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58368" y="2798064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C3A42"/>
                </a:solidFill>
              </a:rPr>
              <a:t>SOPs: Structure &amp; Lifecycle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256032" y="3108960"/>
            <a:ext cx="347472" cy="246888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256032" y="3108960"/>
            <a:ext cx="3474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06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658368" y="3127248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C3A42"/>
                </a:solidFill>
              </a:rPr>
              <a:t>Training &amp; Competency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56032" y="3438144"/>
            <a:ext cx="347472" cy="246888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56032" y="3438144"/>
            <a:ext cx="3474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07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658368" y="3456432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C3A42"/>
                </a:solidFill>
              </a:rPr>
              <a:t>Instrumentation &amp; Maintenance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256032" y="3767328"/>
            <a:ext cx="347472" cy="246888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256032" y="3767328"/>
            <a:ext cx="3474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08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658368" y="3785616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C3A42"/>
                </a:solidFill>
              </a:rPr>
              <a:t>Reagents &amp; Supplies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256032" y="4096512"/>
            <a:ext cx="347472" cy="246888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256032" y="4096512"/>
            <a:ext cx="3474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09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658368" y="4114800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C3A42"/>
                </a:solidFill>
              </a:rPr>
              <a:t>Sample Integrity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256032" y="4425696"/>
            <a:ext cx="347472" cy="246888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256032" y="4425696"/>
            <a:ext cx="3474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10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658368" y="4443984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C3A42"/>
                </a:solidFill>
              </a:rPr>
              <a:t>Quality Control Principles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4754880" y="1463040"/>
            <a:ext cx="347472" cy="246888"/>
          </a:xfrm>
          <a:prstGeom prst="rect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754880" y="1463040"/>
            <a:ext cx="3474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11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5157216" y="1481328"/>
            <a:ext cx="3749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C3A42"/>
                </a:solidFill>
              </a:rPr>
              <a:t>QC Failure Protocol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4754880" y="1792224"/>
            <a:ext cx="347472" cy="246888"/>
          </a:xfrm>
          <a:prstGeom prst="rect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4754880" y="1792224"/>
            <a:ext cx="3474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12</a:t>
            </a:r>
            <a:endParaRPr lang="en-US" sz="900" dirty="0"/>
          </a:p>
        </p:txBody>
      </p:sp>
      <p:sp>
        <p:nvSpPr>
          <p:cNvPr id="41" name="Text 39"/>
          <p:cNvSpPr/>
          <p:nvPr/>
        </p:nvSpPr>
        <p:spPr>
          <a:xfrm>
            <a:off x="5157216" y="1810512"/>
            <a:ext cx="3749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C3A42"/>
                </a:solidFill>
              </a:rPr>
              <a:t>Proficiency Testing</a:t>
            </a:r>
            <a:endParaRPr lang="en-US" sz="1050" dirty="0"/>
          </a:p>
        </p:txBody>
      </p:sp>
      <p:sp>
        <p:nvSpPr>
          <p:cNvPr id="42" name="Shape 40"/>
          <p:cNvSpPr/>
          <p:nvPr/>
        </p:nvSpPr>
        <p:spPr>
          <a:xfrm>
            <a:off x="4754880" y="2121408"/>
            <a:ext cx="347472" cy="246888"/>
          </a:xfrm>
          <a:prstGeom prst="rect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754880" y="2121408"/>
            <a:ext cx="3474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13</a:t>
            </a:r>
            <a:endParaRPr lang="en-US" sz="900" dirty="0"/>
          </a:p>
        </p:txBody>
      </p:sp>
      <p:sp>
        <p:nvSpPr>
          <p:cNvPr id="44" name="Text 42"/>
          <p:cNvSpPr/>
          <p:nvPr/>
        </p:nvSpPr>
        <p:spPr>
          <a:xfrm>
            <a:off x="5157216" y="2139696"/>
            <a:ext cx="3749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C3A42"/>
                </a:solidFill>
              </a:rPr>
              <a:t>Document Control</a:t>
            </a:r>
            <a:endParaRPr lang="en-US" sz="1050" dirty="0"/>
          </a:p>
        </p:txBody>
      </p:sp>
      <p:sp>
        <p:nvSpPr>
          <p:cNvPr id="45" name="Shape 43"/>
          <p:cNvSpPr/>
          <p:nvPr/>
        </p:nvSpPr>
        <p:spPr>
          <a:xfrm>
            <a:off x="4754880" y="2450592"/>
            <a:ext cx="347472" cy="246888"/>
          </a:xfrm>
          <a:prstGeom prst="rect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4754880" y="2450592"/>
            <a:ext cx="3474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14</a:t>
            </a:r>
            <a:endParaRPr lang="en-US" sz="900" dirty="0"/>
          </a:p>
        </p:txBody>
      </p:sp>
      <p:sp>
        <p:nvSpPr>
          <p:cNvPr id="47" name="Text 45"/>
          <p:cNvSpPr/>
          <p:nvPr/>
        </p:nvSpPr>
        <p:spPr>
          <a:xfrm>
            <a:off x="5157216" y="2468880"/>
            <a:ext cx="3749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C3A42"/>
                </a:solidFill>
              </a:rPr>
              <a:t>Incident &amp; CAPA</a:t>
            </a:r>
            <a:endParaRPr lang="en-US" sz="1050" dirty="0"/>
          </a:p>
        </p:txBody>
      </p:sp>
      <p:sp>
        <p:nvSpPr>
          <p:cNvPr id="48" name="Shape 46"/>
          <p:cNvSpPr/>
          <p:nvPr/>
        </p:nvSpPr>
        <p:spPr>
          <a:xfrm>
            <a:off x="4754880" y="2779776"/>
            <a:ext cx="347472" cy="246888"/>
          </a:xfrm>
          <a:prstGeom prst="rect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4754880" y="2779776"/>
            <a:ext cx="3474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15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57216" y="2798064"/>
            <a:ext cx="3749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C3A42"/>
                </a:solidFill>
              </a:rPr>
              <a:t>Record Keeping &amp; Reports</a:t>
            </a:r>
            <a:endParaRPr lang="en-US" sz="1050" dirty="0"/>
          </a:p>
        </p:txBody>
      </p:sp>
      <p:sp>
        <p:nvSpPr>
          <p:cNvPr id="51" name="Shape 49"/>
          <p:cNvSpPr/>
          <p:nvPr/>
        </p:nvSpPr>
        <p:spPr>
          <a:xfrm>
            <a:off x="4754880" y="3108960"/>
            <a:ext cx="347472" cy="246888"/>
          </a:xfrm>
          <a:prstGeom prst="rect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4754880" y="3108960"/>
            <a:ext cx="3474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16</a:t>
            </a:r>
            <a:endParaRPr lang="en-US" sz="900" dirty="0"/>
          </a:p>
        </p:txBody>
      </p:sp>
      <p:sp>
        <p:nvSpPr>
          <p:cNvPr id="53" name="Text 51"/>
          <p:cNvSpPr/>
          <p:nvPr/>
        </p:nvSpPr>
        <p:spPr>
          <a:xfrm>
            <a:off x="5157216" y="3127248"/>
            <a:ext cx="3749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C3A42"/>
                </a:solidFill>
              </a:rPr>
              <a:t>Troubleshooting Framework</a:t>
            </a:r>
            <a:endParaRPr lang="en-US" sz="1050" dirty="0"/>
          </a:p>
        </p:txBody>
      </p:sp>
      <p:sp>
        <p:nvSpPr>
          <p:cNvPr id="54" name="Shape 52"/>
          <p:cNvSpPr/>
          <p:nvPr/>
        </p:nvSpPr>
        <p:spPr>
          <a:xfrm>
            <a:off x="4754880" y="3438144"/>
            <a:ext cx="347472" cy="246888"/>
          </a:xfrm>
          <a:prstGeom prst="rect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4754880" y="3438144"/>
            <a:ext cx="3474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17</a:t>
            </a:r>
            <a:endParaRPr lang="en-US" sz="900" dirty="0"/>
          </a:p>
        </p:txBody>
      </p:sp>
      <p:sp>
        <p:nvSpPr>
          <p:cNvPr id="56" name="Text 54"/>
          <p:cNvSpPr/>
          <p:nvPr/>
        </p:nvSpPr>
        <p:spPr>
          <a:xfrm>
            <a:off x="5157216" y="3456432"/>
            <a:ext cx="3749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C3A42"/>
                </a:solidFill>
              </a:rPr>
              <a:t>Internal Audits</a:t>
            </a:r>
            <a:endParaRPr lang="en-US" sz="1050" dirty="0"/>
          </a:p>
        </p:txBody>
      </p:sp>
      <p:sp>
        <p:nvSpPr>
          <p:cNvPr id="57" name="Shape 55"/>
          <p:cNvSpPr/>
          <p:nvPr/>
        </p:nvSpPr>
        <p:spPr>
          <a:xfrm>
            <a:off x="4754880" y="3767328"/>
            <a:ext cx="347472" cy="246888"/>
          </a:xfrm>
          <a:prstGeom prst="rect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4754880" y="3767328"/>
            <a:ext cx="3474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18</a:t>
            </a:r>
            <a:endParaRPr lang="en-US" sz="900" dirty="0"/>
          </a:p>
        </p:txBody>
      </p:sp>
      <p:sp>
        <p:nvSpPr>
          <p:cNvPr id="59" name="Text 57"/>
          <p:cNvSpPr/>
          <p:nvPr/>
        </p:nvSpPr>
        <p:spPr>
          <a:xfrm>
            <a:off x="5157216" y="3785616"/>
            <a:ext cx="3749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C3A42"/>
                </a:solidFill>
              </a:rPr>
              <a:t>ART Compass Integration</a:t>
            </a:r>
            <a:endParaRPr lang="en-US" sz="1050" dirty="0"/>
          </a:p>
        </p:txBody>
      </p:sp>
      <p:sp>
        <p:nvSpPr>
          <p:cNvPr id="60" name="Shape 58"/>
          <p:cNvSpPr/>
          <p:nvPr/>
        </p:nvSpPr>
        <p:spPr>
          <a:xfrm>
            <a:off x="4754880" y="4096512"/>
            <a:ext cx="347472" cy="246888"/>
          </a:xfrm>
          <a:prstGeom prst="rect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754880" y="4096512"/>
            <a:ext cx="3474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19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5157216" y="4114800"/>
            <a:ext cx="3749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C3A42"/>
                </a:solidFill>
              </a:rPr>
              <a:t>Annual QMS Review</a:t>
            </a:r>
            <a:endParaRPr lang="en-US" sz="1050" dirty="0"/>
          </a:p>
        </p:txBody>
      </p:sp>
      <p:sp>
        <p:nvSpPr>
          <p:cNvPr id="63" name="Shape 61"/>
          <p:cNvSpPr/>
          <p:nvPr/>
        </p:nvSpPr>
        <p:spPr>
          <a:xfrm>
            <a:off x="4754880" y="4425696"/>
            <a:ext cx="347472" cy="246888"/>
          </a:xfrm>
          <a:prstGeom prst="rect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64" name="Text 62"/>
          <p:cNvSpPr/>
          <p:nvPr/>
        </p:nvSpPr>
        <p:spPr>
          <a:xfrm>
            <a:off x="4754880" y="4425696"/>
            <a:ext cx="3474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20</a:t>
            </a:r>
            <a:endParaRPr lang="en-US" sz="900" dirty="0"/>
          </a:p>
        </p:txBody>
      </p:sp>
      <p:sp>
        <p:nvSpPr>
          <p:cNvPr id="65" name="Text 63"/>
          <p:cNvSpPr/>
          <p:nvPr/>
        </p:nvSpPr>
        <p:spPr>
          <a:xfrm>
            <a:off x="5157216" y="4443984"/>
            <a:ext cx="3749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C3A42"/>
                </a:solidFill>
              </a:rPr>
              <a:t>QMS Summary &amp; Accountability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56032" y="201168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300" dirty="0">
                <a:solidFill>
                  <a:srgbClr val="1A7A8A"/>
                </a:solidFill>
              </a:rPr>
              <a:t>MODULE 01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256032" y="411480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C3A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QMS Purpose &amp; Scope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256032" y="1417320"/>
            <a:ext cx="4114800" cy="3383280"/>
          </a:xfrm>
          <a:prstGeom prst="rect">
            <a:avLst/>
          </a:prstGeom>
          <a:solidFill>
            <a:srgbClr val="0D3D4A"/>
          </a:solidFill>
          <a:ln w="12700">
            <a:solidFill>
              <a:srgbClr val="0D3D4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347472" y="150876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2BB5A0"/>
                </a:solidFill>
              </a:rPr>
              <a:t>PURPOSE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47472" y="1847088"/>
            <a:ext cx="393192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</a:rPr>
              <a:t>Ensure highest quality patient care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</a:rPr>
              <a:t>Maintain regulatory compliance (CLIA, OSHA, HIPAA, FDA)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</a:rPr>
              <a:t>Drive continuous quality improvement across all operations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</a:rPr>
              <a:t>Provide written procedures within a comprehensive QI program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</a:rPr>
              <a:t>Monitor and evaluate effectiveness of lab tests, processes, and procedures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0" y="1417320"/>
            <a:ext cx="4297680" cy="3383280"/>
          </a:xfrm>
          <a:prstGeom prst="rect">
            <a:avLst/>
          </a:prstGeom>
          <a:solidFill>
            <a:srgbClr val="C8E6EA"/>
          </a:solidFill>
          <a:ln w="6350">
            <a:solidFill>
              <a:srgbClr val="1A7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4663440" y="150876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1A7A8A"/>
                </a:solidFill>
              </a:rPr>
              <a:t>SCOPE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663440" y="1847088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D3D4A"/>
                </a:solidFill>
              </a:rPr>
              <a:t>Preanalytical: 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663440" y="2029968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A6572"/>
                </a:solidFill>
              </a:rPr>
              <a:t>Test ordering, specimen collection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663440" y="2322576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D3D4A"/>
                </a:solidFill>
              </a:rPr>
              <a:t>Analytical: 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4663440" y="2505456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A6572"/>
                </a:solidFill>
              </a:rPr>
              <a:t>Testing, equipment validation, QC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663440" y="2798064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D3D4A"/>
                </a:solidFill>
              </a:rPr>
              <a:t>Postanalytical: 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4663440" y="2980944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A6572"/>
                </a:solidFill>
              </a:rPr>
              <a:t>Results reporting, specimen archiving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663440" y="3273552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D3D4A"/>
                </a:solidFill>
              </a:rPr>
              <a:t>Document Control: 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4663440" y="3456432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A6572"/>
                </a:solidFill>
              </a:rPr>
              <a:t>Policies, procedures, forms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663440" y="374904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D3D4A"/>
                </a:solidFill>
              </a:rPr>
              <a:t>Information Mgmt: 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663440" y="39319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A6572"/>
                </a:solidFill>
              </a:rPr>
              <a:t>Patient data, results, PHI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663440" y="4224528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D3D4A"/>
                </a:solidFill>
              </a:rPr>
              <a:t>Vendor Relations: 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4663440" y="4407408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A6572"/>
                </a:solidFill>
              </a:rPr>
              <a:t>External suppliers and agreements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56032" y="201168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300" dirty="0">
                <a:solidFill>
                  <a:srgbClr val="1A7A8A"/>
                </a:solidFill>
              </a:rPr>
              <a:t>MODULE 02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256032" y="411480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C3A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Regulatory Framework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256032" y="1078992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4A6572"/>
                </a:solidFill>
              </a:rPr>
              <a:t>Standards that govern IVF laboratory compliance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56032" y="1417320"/>
            <a:ext cx="2788920" cy="1600200"/>
          </a:xfrm>
          <a:prstGeom prst="rect">
            <a:avLst/>
          </a:prstGeom>
          <a:solidFill>
            <a:srgbClr val="FFFFFF"/>
          </a:solidFill>
          <a:ln w="10160">
            <a:solidFill>
              <a:srgbClr val="1A7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56032" y="1417320"/>
            <a:ext cx="777240" cy="1600200"/>
          </a:xfrm>
          <a:prstGeom prst="rect">
            <a:avLst/>
          </a:prstGeom>
          <a:solidFill>
            <a:srgbClr val="0D3D4A"/>
          </a:solidFill>
          <a:ln w="12700">
            <a:solidFill>
              <a:srgbClr val="0D3D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56032" y="1874520"/>
            <a:ext cx="777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BB5A0"/>
                </a:solidFill>
              </a:rPr>
              <a:t>CLIA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078992" y="150876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dirty="0">
                <a:solidFill>
                  <a:srgbClr val="0D3D4A"/>
                </a:solidFill>
              </a:rPr>
              <a:t>Clinical Laboratory Improvement Amendments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1078992" y="1965960"/>
            <a:ext cx="1920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4A6572"/>
                </a:solidFill>
              </a:rPr>
              <a:t>Personnel, QC, PT, and proficiency requirements for all clinical labs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3200400" y="1417320"/>
            <a:ext cx="2788920" cy="1600200"/>
          </a:xfrm>
          <a:prstGeom prst="rect">
            <a:avLst/>
          </a:prstGeom>
          <a:solidFill>
            <a:srgbClr val="FFFFFF"/>
          </a:solidFill>
          <a:ln w="10160">
            <a:solidFill>
              <a:srgbClr val="1A7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200400" y="1417320"/>
            <a:ext cx="777240" cy="1600200"/>
          </a:xfrm>
          <a:prstGeom prst="rect">
            <a:avLst/>
          </a:prstGeom>
          <a:solidFill>
            <a:srgbClr val="0D3D4A"/>
          </a:solidFill>
          <a:ln w="12700">
            <a:solidFill>
              <a:srgbClr val="0D3D4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200400" y="1874520"/>
            <a:ext cx="777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BB5A0"/>
                </a:solidFill>
              </a:rPr>
              <a:t>OSHA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023360" y="150876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dirty="0">
                <a:solidFill>
                  <a:srgbClr val="0D3D4A"/>
                </a:solidFill>
              </a:rPr>
              <a:t>Occupational Safety &amp; Health Administration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4023360" y="1965960"/>
            <a:ext cx="1920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4A6572"/>
                </a:solidFill>
              </a:rPr>
              <a:t>Bloodborne pathogen plan, chemical hygiene, PPE requirements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6144768" y="1417320"/>
            <a:ext cx="2788920" cy="1600200"/>
          </a:xfrm>
          <a:prstGeom prst="rect">
            <a:avLst/>
          </a:prstGeom>
          <a:solidFill>
            <a:srgbClr val="FFFFFF"/>
          </a:solidFill>
          <a:ln w="10160">
            <a:solidFill>
              <a:srgbClr val="1A7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144768" y="1417320"/>
            <a:ext cx="777240" cy="1600200"/>
          </a:xfrm>
          <a:prstGeom prst="rect">
            <a:avLst/>
          </a:prstGeom>
          <a:solidFill>
            <a:srgbClr val="0D3D4A"/>
          </a:solidFill>
          <a:ln w="12700">
            <a:solidFill>
              <a:srgbClr val="0D3D4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144768" y="1874520"/>
            <a:ext cx="777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BB5A0"/>
                </a:solidFill>
              </a:rPr>
              <a:t>HIPAA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967728" y="150876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dirty="0">
                <a:solidFill>
                  <a:srgbClr val="0D3D4A"/>
                </a:solidFill>
              </a:rPr>
              <a:t>Health Insurance Portability &amp; Accountability Act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6967728" y="1965960"/>
            <a:ext cx="1920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4A6572"/>
                </a:solidFill>
              </a:rPr>
              <a:t>Patient data confidentiality and PHI safeguards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256032" y="3154680"/>
            <a:ext cx="2788920" cy="1600200"/>
          </a:xfrm>
          <a:prstGeom prst="rect">
            <a:avLst/>
          </a:prstGeom>
          <a:solidFill>
            <a:srgbClr val="FFFFFF"/>
          </a:solidFill>
          <a:ln w="10160">
            <a:solidFill>
              <a:srgbClr val="1A7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256032" y="3154680"/>
            <a:ext cx="777240" cy="1600200"/>
          </a:xfrm>
          <a:prstGeom prst="rect">
            <a:avLst/>
          </a:prstGeom>
          <a:solidFill>
            <a:srgbClr val="0D3D4A"/>
          </a:solidFill>
          <a:ln w="12700">
            <a:solidFill>
              <a:srgbClr val="0D3D4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256032" y="3611880"/>
            <a:ext cx="777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BB5A0"/>
                </a:solidFill>
              </a:rPr>
              <a:t>FDA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2BB5A0"/>
                </a:solidFill>
              </a:rPr>
              <a:t>1271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1078992" y="324612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dirty="0">
                <a:solidFill>
                  <a:srgbClr val="0D3D4A"/>
                </a:solidFill>
              </a:rPr>
              <a:t>21 CFR Part 1271 — Human Cells, Tissues, HCT/Ps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1078992" y="3703320"/>
            <a:ext cx="1920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4A6572"/>
                </a:solidFill>
              </a:rPr>
              <a:t>Tissue bank regulations; donor screening, infectious disease testing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3200400" y="3154680"/>
            <a:ext cx="2788920" cy="1600200"/>
          </a:xfrm>
          <a:prstGeom prst="rect">
            <a:avLst/>
          </a:prstGeom>
          <a:solidFill>
            <a:srgbClr val="FFFFFF"/>
          </a:solidFill>
          <a:ln w="10160">
            <a:solidFill>
              <a:srgbClr val="1A7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3200400" y="3154680"/>
            <a:ext cx="777240" cy="1600200"/>
          </a:xfrm>
          <a:prstGeom prst="rect">
            <a:avLst/>
          </a:prstGeom>
          <a:solidFill>
            <a:srgbClr val="0D3D4A"/>
          </a:solidFill>
          <a:ln w="12700">
            <a:solidFill>
              <a:srgbClr val="0D3D4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200400" y="3611880"/>
            <a:ext cx="777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BB5A0"/>
                </a:solidFill>
              </a:rPr>
              <a:t>CAP /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2BB5A0"/>
                </a:solidFill>
              </a:rPr>
              <a:t>JCAHO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4023360" y="324612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dirty="0">
                <a:solidFill>
                  <a:srgbClr val="0D3D4A"/>
                </a:solidFill>
              </a:rPr>
              <a:t>Accreditation Agencies</a:t>
            </a:r>
            <a:endParaRPr lang="en-US" sz="950" dirty="0"/>
          </a:p>
        </p:txBody>
      </p:sp>
      <p:sp>
        <p:nvSpPr>
          <p:cNvPr id="30" name="Text 28"/>
          <p:cNvSpPr/>
          <p:nvPr/>
        </p:nvSpPr>
        <p:spPr>
          <a:xfrm>
            <a:off x="4023360" y="3703320"/>
            <a:ext cx="1920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4A6572"/>
                </a:solidFill>
              </a:rPr>
              <a:t>Periodic external inspections; accreditation standards and checklists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6144768" y="3154680"/>
            <a:ext cx="2788920" cy="1600200"/>
          </a:xfrm>
          <a:prstGeom prst="rect">
            <a:avLst/>
          </a:prstGeom>
          <a:solidFill>
            <a:srgbClr val="FFFFFF"/>
          </a:solidFill>
          <a:ln w="10160">
            <a:solidFill>
              <a:srgbClr val="1A7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6144768" y="3154680"/>
            <a:ext cx="777240" cy="1600200"/>
          </a:xfrm>
          <a:prstGeom prst="rect">
            <a:avLst/>
          </a:prstGeom>
          <a:solidFill>
            <a:srgbClr val="0D3D4A"/>
          </a:solidFill>
          <a:ln w="12700">
            <a:solidFill>
              <a:srgbClr val="0D3D4A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144768" y="3611880"/>
            <a:ext cx="777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BB5A0"/>
                </a:solidFill>
              </a:rPr>
              <a:t>State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2BB5A0"/>
                </a:solidFill>
              </a:rPr>
              <a:t>Regs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6967728" y="324612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dirty="0">
                <a:solidFill>
                  <a:srgbClr val="0D3D4A"/>
                </a:solidFill>
              </a:rPr>
              <a:t>Fire, Building &amp; State Lab Codes</a:t>
            </a:r>
            <a:endParaRPr lang="en-US" sz="950" dirty="0"/>
          </a:p>
        </p:txBody>
      </p:sp>
      <p:sp>
        <p:nvSpPr>
          <p:cNvPr id="35" name="Text 33"/>
          <p:cNvSpPr/>
          <p:nvPr/>
        </p:nvSpPr>
        <p:spPr>
          <a:xfrm>
            <a:off x="6967728" y="3703320"/>
            <a:ext cx="1920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4A6572"/>
                </a:solidFill>
              </a:rPr>
              <a:t>Local requirements that may exceed federal minimums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56032" y="201168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300" dirty="0">
                <a:solidFill>
                  <a:srgbClr val="1A7A8A"/>
                </a:solidFill>
              </a:rPr>
              <a:t>MODULE 03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256032" y="411480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C3A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Facility &amp; Safety Requirements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256032" y="1417320"/>
            <a:ext cx="2788920" cy="1645920"/>
          </a:xfrm>
          <a:prstGeom prst="rect">
            <a:avLst/>
          </a:prstGeom>
          <a:solidFill>
            <a:srgbClr val="C8E6EA"/>
          </a:solidFill>
          <a:ln w="6350">
            <a:solidFill>
              <a:srgbClr val="1A7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365760" y="1508760"/>
            <a:ext cx="2587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3D4A"/>
                </a:solidFill>
              </a:rPr>
              <a:t>Environment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60" y="1801368"/>
            <a:ext cx="2587752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Temperature, CO₂, humidity documented daily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Nonporous or coated testing surfaces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Incompatible activities physically separated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3200400" y="1417320"/>
            <a:ext cx="2788920" cy="1645920"/>
          </a:xfrm>
          <a:prstGeom prst="rect">
            <a:avLst/>
          </a:prstGeom>
          <a:solidFill>
            <a:srgbClr val="C8E6EA"/>
          </a:solidFill>
          <a:ln w="6350">
            <a:solidFill>
              <a:srgbClr val="1A7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3310128" y="1508760"/>
            <a:ext cx="2587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3D4A"/>
                </a:solidFill>
              </a:rPr>
              <a:t>Access Control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3310128" y="1801368"/>
            <a:ext cx="2587752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Patients limited to waiting/draw areas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Testing areas restricted to authorized personnel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Children supervised at all times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6144768" y="1417320"/>
            <a:ext cx="2788920" cy="1645920"/>
          </a:xfrm>
          <a:prstGeom prst="rect">
            <a:avLst/>
          </a:prstGeom>
          <a:solidFill>
            <a:srgbClr val="C8E6EA"/>
          </a:solidFill>
          <a:ln w="6350">
            <a:solidFill>
              <a:srgbClr val="1A7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6254496" y="1508760"/>
            <a:ext cx="2587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3D4A"/>
                </a:solidFill>
              </a:rPr>
              <a:t>PPE &amp; Hygiene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254496" y="1801368"/>
            <a:ext cx="2587752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Non-latex nitrile gloves for all specimen handling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Long-sleeved lab coat worn in testing area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Handwashing before leaving testing area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256032" y="3172968"/>
            <a:ext cx="2788920" cy="1645920"/>
          </a:xfrm>
          <a:prstGeom prst="rect">
            <a:avLst/>
          </a:prstGeom>
          <a:solidFill>
            <a:srgbClr val="C8E6EA"/>
          </a:solidFill>
          <a:ln w="6350">
            <a:solidFill>
              <a:srgbClr val="1A7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365760" y="3264408"/>
            <a:ext cx="2587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3D4A"/>
                </a:solidFill>
              </a:rPr>
              <a:t>Prohibited Items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65760" y="3557016"/>
            <a:ext cx="2587752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No food/drink/cosmetics in testing area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No cell phones or headphones in lab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No mouth pipetting; no press-on nails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3200400" y="3172968"/>
            <a:ext cx="2788920" cy="1645920"/>
          </a:xfrm>
          <a:prstGeom prst="rect">
            <a:avLst/>
          </a:prstGeom>
          <a:solidFill>
            <a:srgbClr val="C8E6EA"/>
          </a:solidFill>
          <a:ln w="6350">
            <a:solidFill>
              <a:srgbClr val="1A7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3310128" y="3264408"/>
            <a:ext cx="2587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3D4A"/>
                </a:solidFill>
              </a:rPr>
              <a:t>Contamination Control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310128" y="3557016"/>
            <a:ext cx="2587752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One patient sample manipulated at a time when possible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Fresh gloves per patient; decontaminate surfaces each shift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Long hair secured; no protruding rings under gloves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6144768" y="3172968"/>
            <a:ext cx="2788920" cy="1645920"/>
          </a:xfrm>
          <a:prstGeom prst="rect">
            <a:avLst/>
          </a:prstGeom>
          <a:solidFill>
            <a:srgbClr val="C8E6EA"/>
          </a:solidFill>
          <a:ln w="6350">
            <a:solidFill>
              <a:srgbClr val="1A7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6254496" y="3264408"/>
            <a:ext cx="2587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3D4A"/>
                </a:solidFill>
              </a:rPr>
              <a:t>Waste &amp; Hazards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6254496" y="3557016"/>
            <a:ext cx="2587752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Appropriate disposal containers for contaminated materials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SDS maintained for all reagents and chemicals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10% bleach decontamination for equipment relocation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56032" y="201168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300" dirty="0">
                <a:solidFill>
                  <a:srgbClr val="1A7A8A"/>
                </a:solidFill>
              </a:rPr>
              <a:t>MODULE 04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256032" y="411480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C3A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Personnel Roles &amp; Responsibilities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256032" y="1078992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4A6572"/>
                </a:solidFill>
              </a:rPr>
              <a:t>CLIA-defined hierarchy and delegation structure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56032" y="1417320"/>
            <a:ext cx="1600200" cy="411480"/>
          </a:xfrm>
          <a:prstGeom prst="rect">
            <a:avLst/>
          </a:prstGeom>
          <a:solidFill>
            <a:srgbClr val="0D3D4A"/>
          </a:solidFill>
          <a:ln w="12700">
            <a:solidFill>
              <a:srgbClr val="0D3D4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01752" y="1417320"/>
            <a:ext cx="1508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Laboratory Director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256032" y="1847088"/>
            <a:ext cx="1600200" cy="2971800"/>
          </a:xfrm>
          <a:prstGeom prst="rect">
            <a:avLst/>
          </a:prstGeom>
          <a:solidFill>
            <a:srgbClr val="FFFFFF"/>
          </a:solidFill>
          <a:ln w="10160">
            <a:solidFill>
              <a:srgbClr val="0D3D4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9184" y="1920240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900" dirty="0">
                <a:solidFill>
                  <a:srgbClr val="1C3A42"/>
                </a:solidFill>
              </a:rPr>
              <a:t>Authorizes QMS and delegates responsibilities in writing</a:t>
            </a:r>
            <a:endParaRPr lang="en-US" sz="900" dirty="0"/>
          </a:p>
          <a:p>
            <a:pPr marL="342900" indent="-342900">
              <a:buSzPct val="100000"/>
              <a:buChar char="•"/>
            </a:pPr>
            <a:r>
              <a:rPr lang="en-US" sz="900" dirty="0">
                <a:solidFill>
                  <a:srgbClr val="1C3A42"/>
                </a:solidFill>
              </a:rPr>
              <a:t>Reviews/approves all SOPs and major changes</a:t>
            </a:r>
            <a:endParaRPr lang="en-US" sz="900" dirty="0"/>
          </a:p>
          <a:p>
            <a:pPr marL="342900" indent="-342900">
              <a:buSzPct val="100000"/>
              <a:buChar char="•"/>
            </a:pPr>
            <a:r>
              <a:rPr lang="en-US" sz="900" dirty="0">
                <a:solidFill>
                  <a:srgbClr val="1C3A42"/>
                </a:solidFill>
              </a:rPr>
              <a:t>Oversees regulatory compliance and annual QMS review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1993392" y="1417320"/>
            <a:ext cx="1600200" cy="411480"/>
          </a:xfrm>
          <a:prstGeom prst="rect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039112" y="1417320"/>
            <a:ext cx="1508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Clinical Consultant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1993392" y="1847088"/>
            <a:ext cx="1600200" cy="2971800"/>
          </a:xfrm>
          <a:prstGeom prst="rect">
            <a:avLst/>
          </a:prstGeom>
          <a:solidFill>
            <a:srgbClr val="FFFFFF"/>
          </a:solidFill>
          <a:ln w="10160">
            <a:solidFill>
              <a:srgbClr val="1A7A8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066544" y="1920240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900" dirty="0">
                <a:solidFill>
                  <a:srgbClr val="1C3A42"/>
                </a:solidFill>
              </a:rPr>
              <a:t>Delegated all responsibilities under CLIA §493.1457</a:t>
            </a:r>
            <a:endParaRPr lang="en-US" sz="900" dirty="0"/>
          </a:p>
          <a:p>
            <a:pPr marL="342900" indent="-342900">
              <a:buSzPct val="100000"/>
              <a:buChar char="•"/>
            </a:pPr>
            <a:r>
              <a:rPr lang="en-US" sz="900" dirty="0">
                <a:solidFill>
                  <a:srgbClr val="1C3A42"/>
                </a:solidFill>
              </a:rPr>
              <a:t>Provides clinical interpretation support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3730752" y="1417320"/>
            <a:ext cx="1600200" cy="411480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776472" y="1417320"/>
            <a:ext cx="1508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Technical Supervisor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3730752" y="1847088"/>
            <a:ext cx="1600200" cy="2971800"/>
          </a:xfrm>
          <a:prstGeom prst="rect">
            <a:avLst/>
          </a:prstGeom>
          <a:solidFill>
            <a:srgbClr val="FFFFFF"/>
          </a:solidFill>
          <a:ln w="10160">
            <a:solidFill>
              <a:srgbClr val="2BB5A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803904" y="1920240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900" dirty="0">
                <a:solidFill>
                  <a:srgbClr val="1C3A42"/>
                </a:solidFill>
              </a:rPr>
              <a:t>Approves method validation and QC changes</a:t>
            </a:r>
            <a:endParaRPr lang="en-US" sz="900" dirty="0"/>
          </a:p>
          <a:p>
            <a:pPr marL="342900" indent="-342900">
              <a:buSzPct val="100000"/>
              <a:buChar char="•"/>
            </a:pPr>
            <a:r>
              <a:rPr lang="en-US" sz="900" dirty="0">
                <a:solidFill>
                  <a:srgbClr val="1C3A42"/>
                </a:solidFill>
              </a:rPr>
              <a:t>Reviews PT results and remedial actions</a:t>
            </a:r>
            <a:endParaRPr lang="en-US" sz="900" dirty="0"/>
          </a:p>
          <a:p>
            <a:pPr marL="342900" indent="-342900">
              <a:buSzPct val="100000"/>
              <a:buChar char="•"/>
            </a:pPr>
            <a:r>
              <a:rPr lang="en-US" sz="900" dirty="0">
                <a:solidFill>
                  <a:srgbClr val="1C3A42"/>
                </a:solidFill>
              </a:rPr>
              <a:t>Reviews credentials of potential hires</a:t>
            </a:r>
            <a:endParaRPr lang="en-US" sz="900" dirty="0"/>
          </a:p>
          <a:p>
            <a:pPr marL="342900" indent="-342900">
              <a:buSzPct val="100000"/>
              <a:buChar char="•"/>
            </a:pPr>
            <a:r>
              <a:rPr lang="en-US" sz="900" dirty="0">
                <a:solidFill>
                  <a:srgbClr val="1C3A42"/>
                </a:solidFill>
              </a:rPr>
              <a:t>Signs off on competency for moderate complexity tests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5468112" y="1417320"/>
            <a:ext cx="1600200" cy="411480"/>
          </a:xfrm>
          <a:prstGeom prst="rect">
            <a:avLst/>
          </a:prstGeom>
          <a:solidFill>
            <a:srgbClr val="4A8C7A"/>
          </a:solidFill>
          <a:ln w="12700">
            <a:solidFill>
              <a:srgbClr val="4A8C7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513832" y="1417320"/>
            <a:ext cx="1508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General Supervisor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5468112" y="1847088"/>
            <a:ext cx="1600200" cy="2971800"/>
          </a:xfrm>
          <a:prstGeom prst="rect">
            <a:avLst/>
          </a:prstGeom>
          <a:solidFill>
            <a:srgbClr val="FFFFFF"/>
          </a:solidFill>
          <a:ln w="10160">
            <a:solidFill>
              <a:srgbClr val="4A8C7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541264" y="1920240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900" dirty="0">
                <a:solidFill>
                  <a:srgbClr val="1C3A42"/>
                </a:solidFill>
              </a:rPr>
              <a:t>Monitors QC for shifts and trends</a:t>
            </a:r>
            <a:endParaRPr lang="en-US" sz="900" dirty="0"/>
          </a:p>
          <a:p>
            <a:pPr marL="342900" indent="-342900">
              <a:buSzPct val="100000"/>
              <a:buChar char="•"/>
            </a:pPr>
            <a:r>
              <a:rPr lang="en-US" sz="900" dirty="0">
                <a:solidFill>
                  <a:srgbClr val="1C3A42"/>
                </a:solidFill>
              </a:rPr>
              <a:t>Approves training and retraining</a:t>
            </a:r>
            <a:endParaRPr lang="en-US" sz="900" dirty="0"/>
          </a:p>
          <a:p>
            <a:pPr marL="342900" indent="-342900">
              <a:buSzPct val="100000"/>
              <a:buChar char="•"/>
            </a:pPr>
            <a:r>
              <a:rPr lang="en-US" sz="900" dirty="0">
                <a:solidFill>
                  <a:srgbClr val="1C3A42"/>
                </a:solidFill>
              </a:rPr>
              <a:t>Manages turnaround time deviations</a:t>
            </a:r>
            <a:endParaRPr lang="en-US" sz="900" dirty="0"/>
          </a:p>
          <a:p>
            <a:pPr marL="342900" indent="-342900">
              <a:buSzPct val="100000"/>
              <a:buChar char="•"/>
            </a:pPr>
            <a:r>
              <a:rPr lang="en-US" sz="900" dirty="0">
                <a:solidFill>
                  <a:srgbClr val="1C3A42"/>
                </a:solidFill>
              </a:rPr>
              <a:t>Signs off on high-complexity test competency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7205472" y="1417320"/>
            <a:ext cx="1600200" cy="411480"/>
          </a:xfrm>
          <a:prstGeom prst="rect">
            <a:avLst/>
          </a:prstGeom>
          <a:solidFill>
            <a:srgbClr val="4A6572"/>
          </a:solidFill>
          <a:ln w="12700">
            <a:solidFill>
              <a:srgbClr val="4A6572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251192" y="1417320"/>
            <a:ext cx="1508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Testing Personnel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7205472" y="1847088"/>
            <a:ext cx="1600200" cy="2971800"/>
          </a:xfrm>
          <a:prstGeom prst="rect">
            <a:avLst/>
          </a:prstGeom>
          <a:solidFill>
            <a:srgbClr val="FFFFFF"/>
          </a:solidFill>
          <a:ln w="10160">
            <a:solidFill>
              <a:srgbClr val="4A657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278624" y="1920240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900" dirty="0">
                <a:solidFill>
                  <a:srgbClr val="1C3A42"/>
                </a:solidFill>
              </a:rPr>
              <a:t>Perform only tests for which trained and competent</a:t>
            </a:r>
            <a:endParaRPr lang="en-US" sz="900" dirty="0"/>
          </a:p>
          <a:p>
            <a:pPr marL="342900" indent="-342900">
              <a:buSzPct val="100000"/>
              <a:buChar char="•"/>
            </a:pPr>
            <a:r>
              <a:rPr lang="en-US" sz="900" dirty="0">
                <a:solidFill>
                  <a:srgbClr val="1C3A42"/>
                </a:solidFill>
              </a:rPr>
              <a:t>Follow SOPs for specimen handling and reporting</a:t>
            </a:r>
            <a:endParaRPr lang="en-US" sz="900" dirty="0"/>
          </a:p>
          <a:p>
            <a:pPr marL="342900" indent="-342900">
              <a:buSzPct val="100000"/>
              <a:buChar char="•"/>
            </a:pPr>
            <a:r>
              <a:rPr lang="en-US" sz="900" dirty="0">
                <a:solidFill>
                  <a:srgbClr val="1C3A42"/>
                </a:solidFill>
              </a:rPr>
              <a:t>Document all QC activities and corrective actions</a:t>
            </a:r>
            <a:endParaRPr lang="en-US" sz="900" dirty="0"/>
          </a:p>
          <a:p>
            <a:pPr marL="342900" indent="-342900">
              <a:buSzPct val="100000"/>
              <a:buChar char="•"/>
            </a:pPr>
            <a:r>
              <a:rPr lang="en-US" sz="900" dirty="0">
                <a:solidFill>
                  <a:srgbClr val="1C3A42"/>
                </a:solidFill>
              </a:rPr>
              <a:t>Identify and report performance problems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56032" y="201168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300" dirty="0">
                <a:solidFill>
                  <a:srgbClr val="1A7A8A"/>
                </a:solidFill>
              </a:rPr>
              <a:t>MODULE 05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256032" y="411480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C3A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Standard Operating Procedures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256032" y="1078992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4A6572"/>
                </a:solidFill>
              </a:rPr>
              <a:t>Structure, approval, and lifecycle management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56032" y="1417320"/>
            <a:ext cx="502920" cy="502920"/>
          </a:xfrm>
          <a:prstGeom prst="rect">
            <a:avLst/>
          </a:prstGeom>
          <a:solidFill>
            <a:srgbClr val="2BB5A0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56032" y="1417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1435608"/>
            <a:ext cx="3657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3D4A"/>
                </a:solidFill>
              </a:rPr>
              <a:t>Draft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22960" y="1664208"/>
            <a:ext cx="3749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A6572"/>
                </a:solidFill>
              </a:rPr>
              <a:t>Written by qualified personnel; submitted for review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256032" y="2020824"/>
            <a:ext cx="502920" cy="502920"/>
          </a:xfrm>
          <a:prstGeom prst="rect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56032" y="20208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2960" y="2039112"/>
            <a:ext cx="3657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3D4A"/>
                </a:solidFill>
              </a:rPr>
              <a:t>Approve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822960" y="2267712"/>
            <a:ext cx="3749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A6572"/>
                </a:solidFill>
              </a:rPr>
              <a:t>Lab Director signs/dates before implementation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256032" y="2624328"/>
            <a:ext cx="502920" cy="502920"/>
          </a:xfrm>
          <a:prstGeom prst="rect">
            <a:avLst/>
          </a:prstGeom>
          <a:solidFill>
            <a:srgbClr val="2BB5A0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56032" y="262432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22960" y="2642616"/>
            <a:ext cx="3657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3D4A"/>
                </a:solidFill>
              </a:rPr>
              <a:t>Train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822960" y="2871216"/>
            <a:ext cx="3749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A6572"/>
                </a:solidFill>
              </a:rPr>
              <a:t>Staff may train on effective date; may not implement until all signatures obtained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256032" y="3227832"/>
            <a:ext cx="502920" cy="502920"/>
          </a:xfrm>
          <a:prstGeom prst="rect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256032" y="322783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4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822960" y="3246120"/>
            <a:ext cx="3657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3D4A"/>
                </a:solidFill>
              </a:rPr>
              <a:t>Review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822960" y="3474720"/>
            <a:ext cx="3749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A6572"/>
                </a:solidFill>
              </a:rPr>
              <a:t>Annual review by appropriate personnel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256032" y="3831336"/>
            <a:ext cx="502920" cy="502920"/>
          </a:xfrm>
          <a:prstGeom prst="rect">
            <a:avLst/>
          </a:prstGeom>
          <a:solidFill>
            <a:srgbClr val="2BB5A0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256032" y="383133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5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822960" y="3849624"/>
            <a:ext cx="3657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3D4A"/>
                </a:solidFill>
              </a:rPr>
              <a:t>Revise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822960" y="4078224"/>
            <a:ext cx="3749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A6572"/>
                </a:solidFill>
              </a:rPr>
              <a:t>Significant changes require Lab Director approval; minor changes do not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256032" y="4434840"/>
            <a:ext cx="502920" cy="502920"/>
          </a:xfrm>
          <a:prstGeom prst="rect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256032" y="44348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6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822960" y="4453128"/>
            <a:ext cx="3657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3D4A"/>
                </a:solidFill>
              </a:rPr>
              <a:t>Archive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822960" y="4681728"/>
            <a:ext cx="3749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A6572"/>
                </a:solidFill>
              </a:rPr>
              <a:t>Discontinued SOPs archived in perpetuity with discontinuation date and reason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4754880" y="1417320"/>
            <a:ext cx="4114800" cy="3429000"/>
          </a:xfrm>
          <a:prstGeom prst="rect">
            <a:avLst/>
          </a:prstGeom>
          <a:solidFill>
            <a:srgbClr val="0D3D4A"/>
          </a:solidFill>
          <a:ln w="12700">
            <a:solidFill>
              <a:srgbClr val="0D3D4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4846320" y="1536192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2BB5A0"/>
                </a:solidFill>
              </a:rPr>
              <a:t>KEY RULES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4846320" y="1847088"/>
            <a:ext cx="3931920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FFFFFF"/>
                </a:solidFill>
              </a:rPr>
              <a:t>Each procedure must have a corresponding SOP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FFFFFF"/>
                </a:solidFill>
              </a:rPr>
              <a:t>Electronic SOPs maintained in document control site (ART Compass)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FFFFFF"/>
                </a:solidFill>
              </a:rPr>
              <a:t>Personnel must follow the official SOP exactly as written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FFFFFF"/>
                </a:solidFill>
              </a:rPr>
              <a:t>If Lab Director changes, all SOPs reviewed and signed within 90 days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FFFFFF"/>
                </a:solidFill>
              </a:rPr>
              <a:t>Superseded versions collected and destroyed (except historical file)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FFFFFF"/>
                </a:solidFill>
              </a:rPr>
              <a:t>All discontinued SOPs retained in perpetuity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FFFFFF"/>
                </a:solidFill>
              </a:rPr>
              <a:t>Employees read and sign revised SOPs pertaining to their duties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56032" y="201168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300" dirty="0">
                <a:solidFill>
                  <a:srgbClr val="1A7A8A"/>
                </a:solidFill>
              </a:rPr>
              <a:t>MODULE 06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256032" y="411480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C3A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Training &amp; Competency Assessment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256032" y="1078992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4A6572"/>
                </a:solidFill>
              </a:rPr>
              <a:t>Requirements before independent patient testing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56032" y="1417320"/>
            <a:ext cx="1920240" cy="1280160"/>
          </a:xfrm>
          <a:prstGeom prst="rect">
            <a:avLst/>
          </a:prstGeom>
          <a:solidFill>
            <a:srgbClr val="0D3D4A"/>
          </a:solidFill>
          <a:ln w="12700">
            <a:solidFill>
              <a:srgbClr val="0D3D4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256032" y="1508760"/>
            <a:ext cx="1920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2BB5A0"/>
                </a:solidFill>
              </a:rPr>
              <a:t>6 mo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256032" y="2221992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</a:rPr>
              <a:t>Initial competency evaluation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2377440" y="1417320"/>
            <a:ext cx="1920240" cy="1280160"/>
          </a:xfrm>
          <a:prstGeom prst="rect">
            <a:avLst/>
          </a:prstGeom>
          <a:solidFill>
            <a:srgbClr val="0D3D4A"/>
          </a:solidFill>
          <a:ln w="12700">
            <a:solidFill>
              <a:srgbClr val="0D3D4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2377440" y="1508760"/>
            <a:ext cx="1920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2BB5A0"/>
                </a:solidFill>
              </a:rPr>
              <a:t>Annual</a:t>
            </a:r>
            <a:endParaRPr lang="en-US" sz="4800" dirty="0"/>
          </a:p>
        </p:txBody>
      </p:sp>
      <p:sp>
        <p:nvSpPr>
          <p:cNvPr id="11" name="Text 9"/>
          <p:cNvSpPr/>
          <p:nvPr/>
        </p:nvSpPr>
        <p:spPr>
          <a:xfrm>
            <a:off x="2377440" y="2221992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</a:rPr>
              <a:t>Ongoing competency re-assessment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498848" y="1417320"/>
            <a:ext cx="1920240" cy="1280160"/>
          </a:xfrm>
          <a:prstGeom prst="rect">
            <a:avLst/>
          </a:prstGeom>
          <a:solidFill>
            <a:srgbClr val="0D3D4A"/>
          </a:solidFill>
          <a:ln w="12700">
            <a:solidFill>
              <a:srgbClr val="0D3D4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4498848" y="1508760"/>
            <a:ext cx="1920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2BB5A0"/>
                </a:solidFill>
              </a:rPr>
              <a:t>∞</a:t>
            </a:r>
            <a:endParaRPr lang="en-US" sz="4800" dirty="0"/>
          </a:p>
        </p:txBody>
      </p:sp>
      <p:sp>
        <p:nvSpPr>
          <p:cNvPr id="14" name="Text 12"/>
          <p:cNvSpPr/>
          <p:nvPr/>
        </p:nvSpPr>
        <p:spPr>
          <a:xfrm>
            <a:off x="4498848" y="2221992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</a:rPr>
              <a:t>Records maintained in perpetuity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6620256" y="1417320"/>
            <a:ext cx="1920240" cy="1280160"/>
          </a:xfrm>
          <a:prstGeom prst="rect">
            <a:avLst/>
          </a:prstGeom>
          <a:solidFill>
            <a:srgbClr val="0D3D4A"/>
          </a:solidFill>
          <a:ln w="12700">
            <a:solidFill>
              <a:srgbClr val="0D3D4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6620256" y="1508760"/>
            <a:ext cx="1920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2BB5A0"/>
                </a:solidFill>
              </a:rPr>
              <a:t>100%</a:t>
            </a:r>
            <a:endParaRPr lang="en-US" sz="4800" dirty="0"/>
          </a:p>
        </p:txBody>
      </p:sp>
      <p:sp>
        <p:nvSpPr>
          <p:cNvPr id="17" name="Text 15"/>
          <p:cNvSpPr/>
          <p:nvPr/>
        </p:nvSpPr>
        <p:spPr>
          <a:xfrm>
            <a:off x="6620256" y="2221992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</a:rPr>
              <a:t>Sign-off before independent work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256032" y="2880360"/>
            <a:ext cx="8595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3D4A"/>
                </a:solidFill>
              </a:rPr>
              <a:t>6 Required Competency Assessment Elements (CLIA Minimum)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256032" y="3246120"/>
            <a:ext cx="274320" cy="274320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256032" y="32461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1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03504" y="3264408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C3A42"/>
                </a:solidFill>
              </a:rPr>
              <a:t>Verification of identification (match govt. ID; ensure documentation complete before testing)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4690872" y="3246120"/>
            <a:ext cx="274320" cy="274320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690872" y="32461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2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5038344" y="3264408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C3A42"/>
                </a:solidFill>
              </a:rPr>
              <a:t>Direct observation of routine patient test performance, including specimen handling and processing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256032" y="3794760"/>
            <a:ext cx="274320" cy="274320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56032" y="37947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3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603504" y="3813048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C3A42"/>
                </a:solidFill>
              </a:rPr>
              <a:t>Monitoring of recording and reporting of test results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4690872" y="3794760"/>
            <a:ext cx="274320" cy="274320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690872" y="37947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4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5038344" y="3813048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C3A42"/>
                </a:solidFill>
              </a:rPr>
              <a:t>Review of QC records, PT results, worksheets, and preventive maintenance records</a:t>
            </a:r>
            <a:endParaRPr lang="en-US" sz="950" dirty="0"/>
          </a:p>
        </p:txBody>
      </p:sp>
      <p:sp>
        <p:nvSpPr>
          <p:cNvPr id="31" name="Shape 29"/>
          <p:cNvSpPr/>
          <p:nvPr/>
        </p:nvSpPr>
        <p:spPr>
          <a:xfrm>
            <a:off x="256032" y="4343400"/>
            <a:ext cx="274320" cy="274320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256032" y="434340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5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603504" y="4361688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C3A42"/>
                </a:solidFill>
              </a:rPr>
              <a:t>Direct observation of instrument maintenance and function checks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4690872" y="4343400"/>
            <a:ext cx="274320" cy="274320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690872" y="434340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6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5038344" y="4361688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C3A42"/>
                </a:solidFill>
              </a:rPr>
              <a:t>Assessment of problem-solving skills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56032" y="201168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300" dirty="0">
                <a:solidFill>
                  <a:srgbClr val="1A7A8A"/>
                </a:solidFill>
              </a:rPr>
              <a:t>MODULE 07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256032" y="411480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C3A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Laboratory Instrumentation &amp; Maintenance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256032" y="1417320"/>
            <a:ext cx="2743200" cy="1828800"/>
          </a:xfrm>
          <a:prstGeom prst="rect">
            <a:avLst/>
          </a:prstGeom>
          <a:solidFill>
            <a:srgbClr val="C8E6EA"/>
          </a:solidFill>
          <a:ln w="6350">
            <a:solidFill>
              <a:srgbClr val="1A7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365760" y="1508760"/>
            <a:ext cx="2542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3D4A"/>
                </a:solidFill>
              </a:rPr>
              <a:t>Calibration Requirements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60" y="1801368"/>
            <a:ext cx="2542032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Performed every 6 months minimum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Required on complete reagent lot change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Required after major PM or critical part replacement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Required when QC reflects unusual trends or OOR results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256032" y="3337560"/>
            <a:ext cx="2743200" cy="1600200"/>
          </a:xfrm>
          <a:prstGeom prst="rect">
            <a:avLst/>
          </a:prstGeom>
          <a:solidFill>
            <a:srgbClr val="C8E6EA"/>
          </a:solidFill>
          <a:ln w="6350">
            <a:solidFill>
              <a:srgbClr val="1A7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365760" y="3429000"/>
            <a:ext cx="2542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3D4A"/>
                </a:solidFill>
              </a:rPr>
              <a:t>Specific PM Activities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365760" y="3721608"/>
            <a:ext cx="2542032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Temperatures logged daily when lab is occupied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Microscopes serviced annually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Centrifuges cleaned weekly; calibrated annually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Ventilation hood face velocity measured annually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3200400" y="1417320"/>
            <a:ext cx="2834640" cy="1828800"/>
          </a:xfrm>
          <a:prstGeom prst="rect">
            <a:avLst/>
          </a:prstGeom>
          <a:solidFill>
            <a:srgbClr val="C8E6EA"/>
          </a:solidFill>
          <a:ln w="6350">
            <a:solidFill>
              <a:srgbClr val="1A7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310128" y="1508760"/>
            <a:ext cx="26334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3D4A"/>
                </a:solidFill>
              </a:rPr>
              <a:t>Equipment Records Must Include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3310128" y="1801368"/>
            <a:ext cx="2633472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Manufacturer name, type, serial number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Current location (satellite/off-site if applicable)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Calibration dates, results, next due date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Maintenance plan and completed PM history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Software identity and version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3200400" y="3337560"/>
            <a:ext cx="2834640" cy="1600200"/>
          </a:xfrm>
          <a:prstGeom prst="rect">
            <a:avLst/>
          </a:prstGeom>
          <a:solidFill>
            <a:srgbClr val="C8E6EA"/>
          </a:solidFill>
          <a:ln w="6350">
            <a:solidFill>
              <a:srgbClr val="1A7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3310128" y="3429000"/>
            <a:ext cx="26334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3D4A"/>
                </a:solidFill>
              </a:rPr>
              <a:t>Relocation Protocol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310128" y="3721608"/>
            <a:ext cx="2633472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Exterior decontaminated with 10% bleach before moving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Recalibrate upon arrival at new testing site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2-level QC + representative patient samples to verify function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6217920" y="1417320"/>
            <a:ext cx="2651760" cy="3520440"/>
          </a:xfrm>
          <a:prstGeom prst="rect">
            <a:avLst/>
          </a:prstGeom>
          <a:solidFill>
            <a:srgbClr val="0D3D4A"/>
          </a:solidFill>
          <a:ln w="12700">
            <a:solidFill>
              <a:srgbClr val="0D3D4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6309360" y="1536192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2BB5A0"/>
                </a:solidFill>
              </a:rPr>
              <a:t>EQUIPMENT USE RULE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6309360" y="1874520"/>
            <a:ext cx="24688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</a:rPr>
              <a:t>No equipment may be used unless: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</a:rPr>
              <a:t>• In safe and reliable operating state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</a:rPr>
              <a:t>• Personnel have documented training and competency in its use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</a:rPr>
              <a:t>• Maintenance and function checks are within manufacturer limits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6309360" y="443484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2BB5A0"/>
                </a:solidFill>
              </a:rPr>
              <a:t>Maintenance logs retained in perpetuity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56032" y="201168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300" dirty="0">
                <a:solidFill>
                  <a:srgbClr val="1A7A8A"/>
                </a:solidFill>
              </a:rPr>
              <a:t>MODULE 08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256032" y="411480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C3A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Reagents &amp; Supply Management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256032" y="1417320"/>
            <a:ext cx="2788920" cy="1691640"/>
          </a:xfrm>
          <a:prstGeom prst="rect">
            <a:avLst/>
          </a:prstGeom>
          <a:solidFill>
            <a:srgbClr val="C8E6EA"/>
          </a:solidFill>
          <a:ln w="6350">
            <a:solidFill>
              <a:srgbClr val="1A7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365760" y="1508760"/>
            <a:ext cx="2587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3D4A"/>
                </a:solidFill>
              </a:rPr>
              <a:t>Intake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60" y="1801368"/>
            <a:ext cx="2587752" cy="121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Enter into inventory tracking system per Supply Intake SOP upon receipt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Preference for FDA-cleared/approved materials for human use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3200400" y="1417320"/>
            <a:ext cx="2788920" cy="1691640"/>
          </a:xfrm>
          <a:prstGeom prst="rect">
            <a:avLst/>
          </a:prstGeom>
          <a:solidFill>
            <a:srgbClr val="C8E6EA"/>
          </a:solidFill>
          <a:ln w="6350">
            <a:solidFill>
              <a:srgbClr val="1A7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3310128" y="1508760"/>
            <a:ext cx="2587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3D4A"/>
                </a:solidFill>
              </a:rPr>
              <a:t>Labeling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3310128" y="1801368"/>
            <a:ext cx="2587752" cy="121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Date of receipt (commercial) or preparation (lab-made)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Date opened; expiration date (assign 1-year if none provided)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Concentration/strength if in secondary container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OSHA hazard labels: health, fire, reactivity, specific hazards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6144768" y="1417320"/>
            <a:ext cx="2788920" cy="1691640"/>
          </a:xfrm>
          <a:prstGeom prst="rect">
            <a:avLst/>
          </a:prstGeom>
          <a:solidFill>
            <a:srgbClr val="C8E6EA"/>
          </a:solidFill>
          <a:ln w="6350">
            <a:solidFill>
              <a:srgbClr val="1A7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6254496" y="1508760"/>
            <a:ext cx="2587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3D4A"/>
                </a:solidFill>
              </a:rPr>
              <a:t>Storage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254496" y="1801368"/>
            <a:ext cx="2587752" cy="121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Per manufacturer instructions; strictly observe shelf life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Expired reagents NEVER used for patient testing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Different lot number components not interchangeable unless specified by manufacturer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256032" y="3246120"/>
            <a:ext cx="2788920" cy="1691640"/>
          </a:xfrm>
          <a:prstGeom prst="rect">
            <a:avLst/>
          </a:prstGeom>
          <a:solidFill>
            <a:srgbClr val="C8E6EA"/>
          </a:solidFill>
          <a:ln w="6350">
            <a:solidFill>
              <a:srgbClr val="1A7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365760" y="3337560"/>
            <a:ext cx="2587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3D4A"/>
                </a:solidFill>
              </a:rPr>
              <a:t>Lot Change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65760" y="3630168"/>
            <a:ext cx="2587752" cy="121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Lot-to-lot verification required before new lot placed in service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Specific requirements outlined in individual test SOPs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QC must be performed on all new shipments regardless of lot number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3200400" y="3246120"/>
            <a:ext cx="2788920" cy="1691640"/>
          </a:xfrm>
          <a:prstGeom prst="rect">
            <a:avLst/>
          </a:prstGeom>
          <a:solidFill>
            <a:srgbClr val="C8E6EA"/>
          </a:solidFill>
          <a:ln w="6350">
            <a:solidFill>
              <a:srgbClr val="1A7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3310128" y="3337560"/>
            <a:ext cx="2587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3D4A"/>
                </a:solidFill>
              </a:rPr>
              <a:t>Water Quality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310128" y="3630168"/>
            <a:ext cx="2587752" cy="121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Appropriate type (tap vs. reagent-grade) per testing SOP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SDS maintained for all reagents and chemicals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6144768" y="3246120"/>
            <a:ext cx="2788920" cy="1691640"/>
          </a:xfrm>
          <a:prstGeom prst="rect">
            <a:avLst/>
          </a:prstGeom>
          <a:solidFill>
            <a:srgbClr val="C8E6EA"/>
          </a:solidFill>
          <a:ln w="6350">
            <a:solidFill>
              <a:srgbClr val="1A7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6254496" y="3337560"/>
            <a:ext cx="2587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3D4A"/>
                </a:solidFill>
              </a:rPr>
              <a:t>Sample Integrity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6254496" y="3630168"/>
            <a:ext cx="2587752" cy="121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Specimen collection, acceptability, processing, and rejection criteria established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Lab personnel responsible for ensuring integrity of all specimens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56032" y="201168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300" dirty="0">
                <a:solidFill>
                  <a:srgbClr val="1A7A8A"/>
                </a:solidFill>
              </a:rPr>
              <a:t>MODULE 10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256032" y="411480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C3A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Quality Control Principles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256032" y="1417320"/>
            <a:ext cx="4114800" cy="3429000"/>
          </a:xfrm>
          <a:prstGeom prst="rect">
            <a:avLst/>
          </a:prstGeom>
          <a:solidFill>
            <a:srgbClr val="0D3D4A"/>
          </a:solidFill>
          <a:ln w="12700">
            <a:solidFill>
              <a:srgbClr val="0D3D4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347472" y="1536192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2BB5A0"/>
                </a:solidFill>
              </a:rPr>
              <a:t>QC REQUIREMENTS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47472" y="1874520"/>
            <a:ext cx="3931920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FFFFFF"/>
                </a:solidFill>
              </a:rPr>
              <a:t>Quantitative tests: 1 low + 1 high value control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FFFFFF"/>
                </a:solidFill>
              </a:rPr>
              <a:t>Qualitative tests: 1 positive + 1 negative control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FFFFFF"/>
                </a:solidFill>
              </a:rPr>
              <a:t>New lot verification: replicate testing ×5; must fall within mean ±2SD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FFFFFF"/>
                </a:solidFill>
              </a:rPr>
              <a:t>Lab-determined target values: 20 results over ≥5 days with in-use control running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FFFFFF"/>
                </a:solidFill>
              </a:rPr>
              <a:t>Emergency new lot: mean of 5 replicates; re-evaluate weekly until 20 days available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FFFFFF"/>
                </a:solidFill>
              </a:rPr>
              <a:t>QC performed on all new reagent shipments before placing into service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572000" y="1417320"/>
            <a:ext cx="4297680" cy="1508760"/>
          </a:xfrm>
          <a:prstGeom prst="rect">
            <a:avLst/>
          </a:prstGeom>
          <a:solidFill>
            <a:srgbClr val="C8E6EA"/>
          </a:solidFill>
          <a:ln w="10160">
            <a:solidFill>
              <a:srgbClr val="1A7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4663440" y="1508760"/>
            <a:ext cx="4023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0D3D4A"/>
                </a:solidFill>
              </a:rPr>
              <a:t>WESTGARD RULES (Tri-level, N=3)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663440" y="1828800"/>
            <a:ext cx="4114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1C3A42"/>
                </a:solidFill>
              </a:rPr>
              <a:t>1 control measurement exceeds ±3SD → REJECT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1C3A42"/>
                </a:solidFill>
              </a:rPr>
              <a:t>2 controls exceed ±2SD on same day → REJECT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1C3A42"/>
                </a:solidFill>
              </a:rPr>
              <a:t>1 control exceeds ±2SD on two consecutive days → REJECT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572000" y="3035808"/>
            <a:ext cx="4297680" cy="1810512"/>
          </a:xfrm>
          <a:prstGeom prst="rect">
            <a:avLst/>
          </a:prstGeom>
          <a:solidFill>
            <a:srgbClr val="FFFFFF"/>
          </a:solidFill>
          <a:ln w="10160">
            <a:solidFill>
              <a:srgbClr val="1A7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4663440" y="3127248"/>
            <a:ext cx="4023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D3D4A"/>
                </a:solidFill>
              </a:rPr>
              <a:t>QC Log Must Document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663440" y="3438144"/>
            <a:ext cx="4114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Test name &amp; manufacturer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Lot # and expiration of kit and controls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Date performed; results obtained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Personnel initials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Monthly review signature</a:t>
            </a:r>
            <a:endParaRPr lang="en-US" sz="9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56032" y="201168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300" dirty="0">
                <a:solidFill>
                  <a:srgbClr val="1A7A8A"/>
                </a:solidFill>
              </a:rPr>
              <a:t>MODULE 11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256032" y="411480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C3A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QC Failure Protocol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256032" y="1078992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4A6572"/>
                </a:solidFill>
              </a:rPr>
              <a:t>Ordered steps — do not skip ahead or reorder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56032" y="1417320"/>
            <a:ext cx="8595360" cy="384048"/>
          </a:xfrm>
          <a:prstGeom prst="rect">
            <a:avLst/>
          </a:prstGeom>
          <a:solidFill>
            <a:srgbClr val="D4703A"/>
          </a:solidFill>
          <a:ln w="12700">
            <a:solidFill>
              <a:srgbClr val="D4703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56032" y="1417320"/>
            <a:ext cx="8595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⚠  DO NOT RELEASE PATIENT RESULTS UNTIL VALID QC IS OBTAINED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56032" y="1920240"/>
            <a:ext cx="347472" cy="347472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56032" y="192024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8368" y="1975104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D3D4A"/>
                </a:solidFill>
              </a:rPr>
              <a:t>Repeat QC: 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2103120" y="1975104"/>
            <a:ext cx="6675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C3A42"/>
                </a:solidFill>
              </a:rPr>
              <a:t>If acceptable → document both original and repeat values → proceed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256032" y="2359152"/>
            <a:ext cx="347472" cy="347472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56032" y="235915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58368" y="2414016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D3D4A"/>
                </a:solidFill>
              </a:rPr>
              <a:t>Fresh aliquot: 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2103120" y="2414016"/>
            <a:ext cx="6675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C3A42"/>
                </a:solidFill>
              </a:rPr>
              <a:t>Pour fresh QC material and re-run → if acceptable → document and proceed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256032" y="2798064"/>
            <a:ext cx="347472" cy="347472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56032" y="279806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3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368" y="2852928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D3D4A"/>
                </a:solidFill>
              </a:rPr>
              <a:t>New bottle: 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2103120" y="2852928"/>
            <a:ext cx="6675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C3A42"/>
                </a:solidFill>
              </a:rPr>
              <a:t>Open new bottle of QC material → re-run → if acceptable → document and proceed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256032" y="3236976"/>
            <a:ext cx="347472" cy="347472"/>
          </a:xfrm>
          <a:prstGeom prst="rect">
            <a:avLst/>
          </a:prstGeom>
          <a:solidFill>
            <a:srgbClr val="D4703A"/>
          </a:solidFill>
          <a:ln w="12700">
            <a:solidFill>
              <a:srgbClr val="D4703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56032" y="323697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4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58368" y="329184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D4703A"/>
                </a:solidFill>
              </a:rPr>
              <a:t>Notify Supervisor: 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2103120" y="3291840"/>
            <a:ext cx="6675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C3A42"/>
                </a:solidFill>
              </a:rPr>
              <a:t>Notify Technical Supervisor and/or Lab Director — METHOD PROBLEM — begin troubleshooting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256032" y="3675888"/>
            <a:ext cx="347472" cy="347472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56032" y="367588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5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658368" y="373075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D3D4A"/>
                </a:solidFill>
              </a:rPr>
              <a:t>Recalibrate: 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2103120" y="3730752"/>
            <a:ext cx="6675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C3A42"/>
                </a:solidFill>
              </a:rPr>
              <a:t>Recalibrate instrument → re-run QC → if acceptable → document new value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256032" y="4114800"/>
            <a:ext cx="347472" cy="347472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56032" y="411480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6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658368" y="4169664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D3D4A"/>
                </a:solidFill>
              </a:rPr>
              <a:t>Fresh reagent: 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2103120" y="4169664"/>
            <a:ext cx="6675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C3A42"/>
                </a:solidFill>
              </a:rPr>
              <a:t>Replace reagent → recalibrate → re-run QC → if acceptable → document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256032" y="4553712"/>
            <a:ext cx="347472" cy="347472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56032" y="455371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7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658368" y="4608576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D3D4A"/>
                </a:solidFill>
              </a:rPr>
              <a:t>Manufacturer: </a:t>
            </a:r>
            <a:endParaRPr lang="en-US" sz="1050" dirty="0"/>
          </a:p>
        </p:txBody>
      </p:sp>
      <p:sp>
        <p:nvSpPr>
          <p:cNvPr id="35" name="Text 33"/>
          <p:cNvSpPr/>
          <p:nvPr/>
        </p:nvSpPr>
        <p:spPr>
          <a:xfrm>
            <a:off x="2103120" y="4608576"/>
            <a:ext cx="6675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C3A42"/>
                </a:solidFill>
              </a:rPr>
              <a:t>Review troubleshooting guide; contact manufacturer; do not record QC until repaired, recalibrated, and valid QC obtained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56032" y="201168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300" dirty="0">
                <a:solidFill>
                  <a:srgbClr val="1A7A8A"/>
                </a:solidFill>
              </a:rPr>
              <a:t>MODULE 12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256032" y="411480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C3A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Proficiency Testing (PT)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256032" y="1078992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4A6572"/>
                </a:solidFill>
              </a:rPr>
              <a:t>External validation of laboratory performance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56032" y="1417320"/>
            <a:ext cx="2788920" cy="1691640"/>
          </a:xfrm>
          <a:prstGeom prst="rect">
            <a:avLst/>
          </a:prstGeom>
          <a:solidFill>
            <a:srgbClr val="C8E6EA"/>
          </a:solidFill>
          <a:ln w="6350">
            <a:solidFill>
              <a:srgbClr val="1A7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365760" y="1508760"/>
            <a:ext cx="2587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3D4A"/>
                </a:solidFill>
              </a:rPr>
              <a:t>Selection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365760" y="1801368"/>
            <a:ext cx="2587752" cy="121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Technical Supervisor selects appropriate PT programs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Program selection documented and approved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3200400" y="1417320"/>
            <a:ext cx="2788920" cy="1691640"/>
          </a:xfrm>
          <a:prstGeom prst="rect">
            <a:avLst/>
          </a:prstGeom>
          <a:solidFill>
            <a:srgbClr val="C8E6EA"/>
          </a:solidFill>
          <a:ln w="6350">
            <a:solidFill>
              <a:srgbClr val="1A7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3310128" y="1508760"/>
            <a:ext cx="2587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3D4A"/>
                </a:solidFill>
              </a:rPr>
              <a:t>Assignment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310128" y="1801368"/>
            <a:ext cx="2587752" cy="121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PT materials assigned on a rotating basis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All qualified personnel must have equal opportunity to perform PT testing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6144768" y="1417320"/>
            <a:ext cx="2788920" cy="1691640"/>
          </a:xfrm>
          <a:prstGeom prst="rect">
            <a:avLst/>
          </a:prstGeom>
          <a:solidFill>
            <a:srgbClr val="C8E6EA"/>
          </a:solidFill>
          <a:ln w="6350">
            <a:solidFill>
              <a:srgbClr val="1A7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254496" y="1508760"/>
            <a:ext cx="2587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3D4A"/>
                </a:solidFill>
              </a:rPr>
              <a:t>Testing Rule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254496" y="1801368"/>
            <a:ext cx="2587752" cy="121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PT samples tested in same manner as patient specimens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Personnel maintain records demonstrating this equivalence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56032" y="3246120"/>
            <a:ext cx="2788920" cy="1691640"/>
          </a:xfrm>
          <a:prstGeom prst="rect">
            <a:avLst/>
          </a:prstGeom>
          <a:solidFill>
            <a:srgbClr val="C8E6EA"/>
          </a:solidFill>
          <a:ln w="6350">
            <a:solidFill>
              <a:srgbClr val="1A7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365760" y="3337560"/>
            <a:ext cx="2587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3D4A"/>
                </a:solidFill>
              </a:rPr>
              <a:t>Result Review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65760" y="3630168"/>
            <a:ext cx="2587752" cy="121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Technical Supervisor reviews all PT results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Non-graded results also evaluated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Remedial action approved for any deficiencies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3200400" y="3246120"/>
            <a:ext cx="2788920" cy="1691640"/>
          </a:xfrm>
          <a:prstGeom prst="rect">
            <a:avLst/>
          </a:prstGeom>
          <a:solidFill>
            <a:srgbClr val="C8E6EA"/>
          </a:solidFill>
          <a:ln w="6350">
            <a:solidFill>
              <a:srgbClr val="1A7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3310128" y="3337560"/>
            <a:ext cx="2587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3D4A"/>
                </a:solidFill>
              </a:rPr>
              <a:t>Attestation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3310128" y="3630168"/>
            <a:ext cx="2587752" cy="121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Technical Supervisor signs attestation sheet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Completed before submission to PT program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6144768" y="3246120"/>
            <a:ext cx="2788920" cy="1691640"/>
          </a:xfrm>
          <a:prstGeom prst="rect">
            <a:avLst/>
          </a:prstGeom>
          <a:solidFill>
            <a:srgbClr val="C8E6EA"/>
          </a:solidFill>
          <a:ln w="6350">
            <a:solidFill>
              <a:srgbClr val="1A7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6254496" y="3337560"/>
            <a:ext cx="2587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3D4A"/>
                </a:solidFill>
              </a:rPr>
              <a:t>Non-Graded Results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6254496" y="3630168"/>
            <a:ext cx="2587752" cy="121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Evaluated by Technical Supervisor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Corrective action documented if indicated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Used as learning opportunity</a:t>
            </a:r>
            <a:endParaRPr lang="en-US" sz="9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4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56032" y="201168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300" dirty="0">
                <a:solidFill>
                  <a:srgbClr val="1A7A8A"/>
                </a:solidFill>
              </a:rPr>
              <a:t>MODULE 13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256032" y="411480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C3A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Document Control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256032" y="1078992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4A6572"/>
                </a:solidFill>
              </a:rPr>
              <a:t>Managing policies, procedures, forms, and records</a:t>
            </a:r>
            <a:endParaRPr lang="en-US" sz="13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56032" y="1417320"/>
          <a:ext cx="8595360" cy="3474723"/>
        </p:xfrm>
        <a:graphic>
          <a:graphicData uri="http://schemas.openxmlformats.org/drawingml/2006/table">
            <a:tbl>
              <a:tblPr/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638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Document Type</a:t>
                      </a:r>
                      <a:endParaRPr lang="en-US" sz="10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3D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Creation</a:t>
                      </a:r>
                      <a:endParaRPr lang="en-US" sz="10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3D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Review Cycle</a:t>
                      </a:r>
                      <a:endParaRPr lang="en-US" sz="10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3D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Retention</a:t>
                      </a:r>
                      <a:endParaRPr lang="en-US" sz="10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3D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38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0D3D4A"/>
                          </a:solidFill>
                        </a:rPr>
                        <a:t>SOPs</a:t>
                      </a:r>
                      <a:endParaRPr lang="en-US" sz="95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C3A42"/>
                          </a:solidFill>
                        </a:rPr>
                        <a:t>Lab Director approval required before use</a:t>
                      </a:r>
                      <a:endParaRPr lang="en-US" sz="95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C3A42"/>
                          </a:solidFill>
                        </a:rPr>
                        <a:t>Annual</a:t>
                      </a:r>
                      <a:endParaRPr lang="en-US" sz="95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C3A42"/>
                          </a:solidFill>
                        </a:rPr>
                        <a:t>Perpetuity (including discontinued)</a:t>
                      </a:r>
                      <a:endParaRPr lang="en-US" sz="95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638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0D3D4A"/>
                          </a:solidFill>
                        </a:rPr>
                        <a:t>QC Records</a:t>
                      </a:r>
                      <a:endParaRPr lang="en-US" sz="95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E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C3A42"/>
                          </a:solidFill>
                        </a:rPr>
                        <a:t>Entered in analyzer software, LIS, or log sheet</a:t>
                      </a:r>
                      <a:endParaRPr lang="en-US" sz="95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E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C3A42"/>
                          </a:solidFill>
                        </a:rPr>
                        <a:t>Monthly supervisor review</a:t>
                      </a:r>
                      <a:endParaRPr lang="en-US" sz="95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E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C3A42"/>
                          </a:solidFill>
                        </a:rPr>
                        <a:t>Perpetuity</a:t>
                      </a:r>
                      <a:endParaRPr lang="en-US" sz="95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E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638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0D3D4A"/>
                          </a:solidFill>
                        </a:rPr>
                        <a:t>Competency Records</a:t>
                      </a:r>
                      <a:endParaRPr lang="en-US" sz="95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C3A42"/>
                          </a:solidFill>
                        </a:rPr>
                        <a:t>Summary at designated assessment time</a:t>
                      </a:r>
                      <a:endParaRPr lang="en-US" sz="95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C3A42"/>
                          </a:solidFill>
                        </a:rPr>
                        <a:t>6 months initial; annual thereafter</a:t>
                      </a:r>
                      <a:endParaRPr lang="en-US" sz="95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C3A42"/>
                          </a:solidFill>
                        </a:rPr>
                        <a:t>Perpetuity</a:t>
                      </a:r>
                      <a:endParaRPr lang="en-US" sz="95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638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0D3D4A"/>
                          </a:solidFill>
                        </a:rPr>
                        <a:t>Maintenance Logs</a:t>
                      </a:r>
                      <a:endParaRPr lang="en-US" sz="95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E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C3A42"/>
                          </a:solidFill>
                        </a:rPr>
                        <a:t>At instrument by testing personnel</a:t>
                      </a:r>
                      <a:endParaRPr lang="en-US" sz="95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E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C3A42"/>
                          </a:solidFill>
                        </a:rPr>
                        <a:t>Annual PM by manufacturer</a:t>
                      </a:r>
                      <a:endParaRPr lang="en-US" sz="95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E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C3A42"/>
                          </a:solidFill>
                        </a:rPr>
                        <a:t>Perpetuity</a:t>
                      </a:r>
                      <a:endParaRPr lang="en-US" sz="95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E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638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0D3D4A"/>
                          </a:solidFill>
                        </a:rPr>
                        <a:t>Incident Reports</a:t>
                      </a:r>
                      <a:endParaRPr lang="en-US" sz="95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C3A42"/>
                          </a:solidFill>
                        </a:rPr>
                        <a:t>At time of occurrence</a:t>
                      </a:r>
                      <a:endParaRPr lang="en-US" sz="95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C3A42"/>
                          </a:solidFill>
                        </a:rPr>
                        <a:t>Lab Director/Supervisor review</a:t>
                      </a:r>
                      <a:endParaRPr lang="en-US" sz="95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C3A42"/>
                          </a:solidFill>
                        </a:rPr>
                        <a:t>Perpetuity</a:t>
                      </a:r>
                      <a:endParaRPr lang="en-US" sz="95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638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0D3D4A"/>
                          </a:solidFill>
                        </a:rPr>
                        <a:t>PT Records</a:t>
                      </a:r>
                      <a:endParaRPr lang="en-US" sz="95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E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C3A42"/>
                          </a:solidFill>
                        </a:rPr>
                        <a:t>At time of testing</a:t>
                      </a:r>
                      <a:endParaRPr lang="en-US" sz="95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E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C3A42"/>
                          </a:solidFill>
                        </a:rPr>
                        <a:t>Technical Supervisor review</a:t>
                      </a:r>
                      <a:endParaRPr lang="en-US" sz="95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E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C3A42"/>
                          </a:solidFill>
                        </a:rPr>
                        <a:t>Perpetuity</a:t>
                      </a:r>
                      <a:endParaRPr lang="en-US" sz="95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7A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E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256032" y="4800600"/>
            <a:ext cx="8595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4A6572"/>
                </a:solidFill>
              </a:rPr>
              <a:t>All laboratory records must be maintained in perpetuity. Use of White-Out or correction fluid is prohibited. Errors corrected with single line through + initials + date.</a:t>
            </a:r>
            <a:endParaRPr lang="en-US" sz="9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4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56032" y="201168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300" dirty="0">
                <a:solidFill>
                  <a:srgbClr val="1A7A8A"/>
                </a:solidFill>
              </a:rPr>
              <a:t>MODULE 14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256032" y="411480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C3A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Incident Reporting &amp; CAPA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256032" y="1078992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4A6572"/>
                </a:solidFill>
              </a:rPr>
              <a:t>Corrective and Preventive Action framework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56032" y="1417320"/>
            <a:ext cx="4206240" cy="3429000"/>
          </a:xfrm>
          <a:prstGeom prst="rect">
            <a:avLst/>
          </a:prstGeom>
          <a:solidFill>
            <a:srgbClr val="0D3D4A"/>
          </a:solidFill>
          <a:ln w="12700">
            <a:solidFill>
              <a:srgbClr val="0D3D4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347472" y="1536192"/>
            <a:ext cx="4023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2BB5A0"/>
                </a:solidFill>
              </a:rPr>
              <a:t>TRIGGERS FOR CORRECTIVE ACTION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47472" y="1874520"/>
            <a:ext cx="402336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FFFFFF"/>
                </a:solidFill>
              </a:rPr>
              <a:t>QC results out of range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FFFFFF"/>
                </a:solidFill>
              </a:rPr>
              <a:t>Patient, PT, or QC specimens tested with expired reagents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FFFFFF"/>
                </a:solidFill>
              </a:rPr>
              <a:t>Patient testing performed with out-of-range or missing QC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FFFFFF"/>
                </a:solidFill>
              </a:rPr>
              <a:t>Laboratory instrumentation did not perform as expected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FFFFFF"/>
                </a:solidFill>
              </a:rPr>
              <a:t>Errors in laboratory reporting identified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FFFFFF"/>
                </a:solidFill>
              </a:rPr>
              <a:t>Errors in specimen collection or handling identified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FFFFFF"/>
                </a:solidFill>
              </a:rPr>
              <a:t>Errors detected in PT results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663440" y="1417320"/>
            <a:ext cx="4206240" cy="3429000"/>
          </a:xfrm>
          <a:prstGeom prst="rect">
            <a:avLst/>
          </a:prstGeom>
          <a:solidFill>
            <a:srgbClr val="C8E6EA"/>
          </a:solidFill>
          <a:ln w="10160">
            <a:solidFill>
              <a:srgbClr val="1A7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754880" y="153619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1A7A8A"/>
                </a:solidFill>
              </a:rPr>
              <a:t>CAPA REPORT MUST IDENTIFY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754880" y="1874520"/>
            <a:ext cx="4023360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1C3A42"/>
                </a:solidFill>
              </a:rPr>
              <a:t>What happened and how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1C3A42"/>
                </a:solidFill>
              </a:rPr>
              <a:t>When the event occurred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1C3A42"/>
                </a:solidFill>
              </a:rPr>
              <a:t>Whether any patients were affected / negative patient impact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1C3A42"/>
                </a:solidFill>
              </a:rPr>
              <a:t>Corrective action taken and how it prevents recurrence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1C3A42"/>
                </a:solidFill>
              </a:rPr>
              <a:t>Monitoring plan to ensure problem does not reoccur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1C3A42"/>
                </a:solidFill>
              </a:rPr>
              <a:t>Documentation of review by supervisor, Lab Director, and involved testing personnel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4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56032" y="201168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300" dirty="0">
                <a:solidFill>
                  <a:srgbClr val="1A7A8A"/>
                </a:solidFill>
              </a:rPr>
              <a:t>MODULE 15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256032" y="411480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C3A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Record Keeping &amp; Report Generation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256032" y="1417320"/>
            <a:ext cx="4206240" cy="320040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56032" y="141732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DO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256032" y="1737360"/>
            <a:ext cx="4206240" cy="3154680"/>
          </a:xfrm>
          <a:prstGeom prst="rect">
            <a:avLst/>
          </a:prstGeom>
          <a:solidFill>
            <a:srgbClr val="FFFFFF"/>
          </a:solidFill>
          <a:ln w="10160">
            <a:solidFill>
              <a:srgbClr val="2BB5A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" y="1810512"/>
            <a:ext cx="402336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1C3A42"/>
                </a:solidFill>
              </a:rPr>
              <a:t>Write test results accurately and legibly on daily test logs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1C3A42"/>
                </a:solidFill>
              </a:rPr>
              <a:t>Transcribe results accurately to patient reports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1C3A42"/>
                </a:solidFill>
              </a:rPr>
              <a:t>Correct errors with a single line, initials, and date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1C3A42"/>
                </a:solidFill>
              </a:rPr>
              <a:t>Enter results into LIS as soon as possible after completion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1C3A42"/>
                </a:solidFill>
              </a:rPr>
              <a:t>Maintain all records in a manner that protects patient confidentiality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1C3A42"/>
                </a:solidFill>
              </a:rPr>
              <a:t>Review finished reports for clarity and correctness before release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1C3A42"/>
                </a:solidFill>
              </a:rPr>
              <a:t>Retain original reports in perpetuity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1C3A42"/>
                </a:solidFill>
              </a:rPr>
              <a:t>Release reports only to authorized recipients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4663440" y="1417320"/>
            <a:ext cx="4206240" cy="320040"/>
          </a:xfrm>
          <a:prstGeom prst="rect">
            <a:avLst/>
          </a:prstGeom>
          <a:solidFill>
            <a:srgbClr val="D4703A"/>
          </a:solidFill>
          <a:ln w="12700">
            <a:solidFill>
              <a:srgbClr val="D4703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663440" y="141732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DO NOT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663440" y="1737360"/>
            <a:ext cx="4206240" cy="3154680"/>
          </a:xfrm>
          <a:prstGeom prst="rect">
            <a:avLst/>
          </a:prstGeom>
          <a:solidFill>
            <a:srgbClr val="FFFFFF"/>
          </a:solidFill>
          <a:ln w="10160">
            <a:solidFill>
              <a:srgbClr val="D4703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754880" y="1810512"/>
            <a:ext cx="402336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1C3A42"/>
                </a:solidFill>
              </a:rPr>
              <a:t>Do NOT use White-Out or correction fluid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1C3A42"/>
                </a:solidFill>
              </a:rPr>
              <a:t>Do NOT scribble over or obscure any entry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1C3A42"/>
                </a:solidFill>
              </a:rPr>
              <a:t>Do NOT allow unauthorized changes to, loss of, or destruction of records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1C3A42"/>
                </a:solidFill>
              </a:rPr>
              <a:t>Do NOT release results to unauthorized recipients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1C3A42"/>
                </a:solidFill>
              </a:rPr>
              <a:t>Do NOT store food/drink in same refrigerator as specimens or reagents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4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56032" y="201168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300" dirty="0">
                <a:solidFill>
                  <a:srgbClr val="1A7A8A"/>
                </a:solidFill>
              </a:rPr>
              <a:t>MODULE 16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256032" y="411480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C3A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Instrument/Test System Troubleshooting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256032" y="1078992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4A6572"/>
                </a:solidFill>
              </a:rPr>
              <a:t>10-step standardized discrepancy investigation process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56032" y="1417320"/>
            <a:ext cx="8595360" cy="320040"/>
          </a:xfrm>
          <a:prstGeom prst="rect">
            <a:avLst/>
          </a:prstGeom>
          <a:solidFill>
            <a:srgbClr val="D4703A"/>
          </a:solidFill>
          <a:ln w="12700">
            <a:solidFill>
              <a:srgbClr val="D4703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56032" y="1417320"/>
            <a:ext cx="8595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Do not release patient results until discrepancies are resolved or an interim reporting plan is approved by Lab Director / Technical Supervisor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256032" y="1847088"/>
            <a:ext cx="292608" cy="292608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56032" y="184708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1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603504" y="1856232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D3D4A"/>
                </a:solidFill>
              </a:rPr>
              <a:t>Pre-Analytical Checks: 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03504" y="2029968"/>
            <a:ext cx="3977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4A6572"/>
                </a:solidFill>
              </a:rPr>
              <a:t>Verify patient/sample ID; inspect for hemolysis, lipemia, clotting, insufficient volume; confirm storage and transport conditions</a:t>
            </a:r>
            <a:endParaRPr lang="en-US" sz="850" dirty="0"/>
          </a:p>
        </p:txBody>
      </p:sp>
      <p:sp>
        <p:nvSpPr>
          <p:cNvPr id="12" name="Shape 10"/>
          <p:cNvSpPr/>
          <p:nvPr/>
        </p:nvSpPr>
        <p:spPr>
          <a:xfrm>
            <a:off x="4690872" y="1847088"/>
            <a:ext cx="292608" cy="292608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90872" y="184708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2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5038344" y="1856232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D3D4A"/>
                </a:solidFill>
              </a:rPr>
              <a:t>QC &amp; Maintenance Review: 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5038344" y="2029968"/>
            <a:ext cx="3977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4A6572"/>
                </a:solidFill>
              </a:rPr>
              <a:t>Review daily QC using Westgard rules; check lot-to-lot comparisons; confirm PM is current; verify calibrators stored and used correctly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256032" y="2468880"/>
            <a:ext cx="292608" cy="292608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56032" y="24688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3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603504" y="2478024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D3D4A"/>
                </a:solidFill>
              </a:rPr>
              <a:t>Reagent &amp; Operator Verification: 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603504" y="2651760"/>
            <a:ext cx="3977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4A6572"/>
                </a:solidFill>
              </a:rPr>
              <a:t>Confirm reagents within date and properly stored; review lot validation; verify SOP adherence; rule out transcription errors</a:t>
            </a: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4690872" y="2468880"/>
            <a:ext cx="292608" cy="292608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90872" y="24688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4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5038344" y="2478024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D3D4A"/>
                </a:solidFill>
              </a:rPr>
              <a:t>External Comparison (Send-Out): 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5038344" y="2651760"/>
            <a:ext cx="3977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4A6572"/>
                </a:solidFill>
              </a:rPr>
              <a:t>Send representative patient samples to reference lab; compare results to identify accuracy discrepancies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56032" y="3090672"/>
            <a:ext cx="292608" cy="292608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56032" y="309067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5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603504" y="3099816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D3D4A"/>
                </a:solidFill>
              </a:rPr>
              <a:t>Repeat Testing — Same Instrument: 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603504" y="3273552"/>
            <a:ext cx="3977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4A6572"/>
                </a:solidFill>
              </a:rPr>
              <a:t>Re-run discrepant samples; determine if issue is inaccuracy, imprecision, or both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4690872" y="3090672"/>
            <a:ext cx="292608" cy="292608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690872" y="309067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6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5038344" y="3099816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D3D4A"/>
                </a:solidFill>
              </a:rPr>
              <a:t>Method Comparison — Same Platform: 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5038344" y="3273552"/>
            <a:ext cx="3977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4A6572"/>
                </a:solidFill>
              </a:rPr>
              <a:t>Head-to-head comparison of two methods using same patient samples; document correlation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56032" y="3712464"/>
            <a:ext cx="292608" cy="292608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56032" y="371246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7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603504" y="3721608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D3D4A"/>
                </a:solidFill>
              </a:rPr>
              <a:t>Instrument-to-Instrument Comparison: 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603504" y="3895344"/>
            <a:ext cx="3977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4A6572"/>
                </a:solidFill>
              </a:rPr>
              <a:t>Send identical samples to another instrument/site; evaluate reproducibility across instruments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4690872" y="3712464"/>
            <a:ext cx="292608" cy="292608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690872" y="371246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8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5038344" y="3721608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D3D4A"/>
                </a:solidFill>
              </a:rPr>
              <a:t>Environmental &amp; Service Review: 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5038344" y="3895344"/>
            <a:ext cx="3977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4A6572"/>
                </a:solidFill>
              </a:rPr>
              <a:t>Review temperature, humidity, power, water quality; check service logs and instrument error reports</a:t>
            </a:r>
            <a:endParaRPr lang="en-US" sz="850" dirty="0"/>
          </a:p>
        </p:txBody>
      </p:sp>
      <p:sp>
        <p:nvSpPr>
          <p:cNvPr id="40" name="Shape 38"/>
          <p:cNvSpPr/>
          <p:nvPr/>
        </p:nvSpPr>
        <p:spPr>
          <a:xfrm>
            <a:off x="256032" y="4334256"/>
            <a:ext cx="292608" cy="292608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56032" y="433425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9</a:t>
            </a:r>
            <a:endParaRPr lang="en-US" sz="900" dirty="0"/>
          </a:p>
        </p:txBody>
      </p:sp>
      <p:sp>
        <p:nvSpPr>
          <p:cNvPr id="42" name="Text 40"/>
          <p:cNvSpPr/>
          <p:nvPr/>
        </p:nvSpPr>
        <p:spPr>
          <a:xfrm>
            <a:off x="603504" y="4343400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D3D4A"/>
                </a:solidFill>
              </a:rPr>
              <a:t>Documentation &amp; Communication: </a:t>
            </a:r>
            <a:endParaRPr lang="en-US" sz="900" dirty="0"/>
          </a:p>
        </p:txBody>
      </p:sp>
      <p:sp>
        <p:nvSpPr>
          <p:cNvPr id="43" name="Text 41"/>
          <p:cNvSpPr/>
          <p:nvPr/>
        </p:nvSpPr>
        <p:spPr>
          <a:xfrm>
            <a:off x="603504" y="4517136"/>
            <a:ext cx="3977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4A6572"/>
                </a:solidFill>
              </a:rPr>
              <a:t>Document all steps, results, decisions in deviation log; report to Technical Supervisor / Lab Director</a:t>
            </a:r>
            <a:endParaRPr lang="en-US" sz="850" dirty="0"/>
          </a:p>
        </p:txBody>
      </p:sp>
      <p:sp>
        <p:nvSpPr>
          <p:cNvPr id="44" name="Shape 42"/>
          <p:cNvSpPr/>
          <p:nvPr/>
        </p:nvSpPr>
        <p:spPr>
          <a:xfrm>
            <a:off x="4690872" y="4334256"/>
            <a:ext cx="292608" cy="292608"/>
          </a:xfrm>
          <a:prstGeom prst="rect">
            <a:avLst/>
          </a:prstGeom>
          <a:solidFill>
            <a:srgbClr val="D4703A"/>
          </a:solidFill>
          <a:ln w="12700">
            <a:solidFill>
              <a:srgbClr val="D4703A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690872" y="433425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10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038344" y="4343400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D3D4A"/>
                </a:solidFill>
              </a:rPr>
              <a:t>Escalation: </a:t>
            </a:r>
            <a:endParaRPr lang="en-US" sz="900" dirty="0"/>
          </a:p>
        </p:txBody>
      </p:sp>
      <p:sp>
        <p:nvSpPr>
          <p:cNvPr id="47" name="Text 45"/>
          <p:cNvSpPr/>
          <p:nvPr/>
        </p:nvSpPr>
        <p:spPr>
          <a:xfrm>
            <a:off x="5038344" y="4517136"/>
            <a:ext cx="3977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4A6572"/>
                </a:solidFill>
              </a:rPr>
              <a:t>Contact instrument manufacturer technical support; open service ticket; track corrective actions until resolution</a:t>
            </a:r>
            <a:endParaRPr lang="en-US" sz="8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4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56032" y="201168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300" dirty="0">
                <a:solidFill>
                  <a:srgbClr val="1A7A8A"/>
                </a:solidFill>
              </a:rPr>
              <a:t>MODULE 17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256032" y="411480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C3A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Internal Audits &amp; Annual QMS Review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256032" y="1417320"/>
            <a:ext cx="4160520" cy="1828800"/>
          </a:xfrm>
          <a:prstGeom prst="rect">
            <a:avLst/>
          </a:prstGeom>
          <a:solidFill>
            <a:srgbClr val="C8E6EA"/>
          </a:solidFill>
          <a:ln w="6350">
            <a:solidFill>
              <a:srgbClr val="1A7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365760" y="1508760"/>
            <a:ext cx="39593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3D4A"/>
                </a:solidFill>
              </a:rPr>
              <a:t>Internal Chart Audits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60" y="1801368"/>
            <a:ext cx="3959352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Test records compared to LIS records annually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Critical issues reviewed: QC, patient test management, documentation accuracy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Minimum 3 accessioned samples from each analyzer reviewed by General Supervisor/designee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Discrepant results investigated and reported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256032" y="3337560"/>
            <a:ext cx="4160520" cy="1554480"/>
          </a:xfrm>
          <a:prstGeom prst="rect">
            <a:avLst/>
          </a:prstGeom>
          <a:solidFill>
            <a:srgbClr val="C8E6EA"/>
          </a:solidFill>
          <a:ln w="6350">
            <a:solidFill>
              <a:srgbClr val="1A7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365760" y="3429000"/>
            <a:ext cx="39593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3D4A"/>
                </a:solidFill>
              </a:rPr>
              <a:t>Corrective Action from Audits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365760" y="3721608"/>
            <a:ext cx="3959352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Deficiencies trigger corrective or preventive action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All corrective action documented within Lab Director's specified timeframe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Findings discussed at lab staff meetings; summarized in meeting minutes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4617720" y="1417320"/>
            <a:ext cx="4251960" cy="1828800"/>
          </a:xfrm>
          <a:prstGeom prst="rect">
            <a:avLst/>
          </a:prstGeom>
          <a:solidFill>
            <a:srgbClr val="C8E6EA"/>
          </a:solidFill>
          <a:ln w="6350">
            <a:solidFill>
              <a:srgbClr val="1A7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4727448" y="1508760"/>
            <a:ext cx="4050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3D4A"/>
                </a:solidFill>
              </a:rPr>
              <a:t>Annual QMS Review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27448" y="1801368"/>
            <a:ext cx="4050792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Lab Director reviews entire QMS annually for effectiveness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All main elements of lab operations reviewed at least every 12 months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Assessment of interim self-inspections and external inspection outcomes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Customer satisfaction surveys monitored annually (accessible via ART Compass)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4617720" y="3337560"/>
            <a:ext cx="4251960" cy="1554480"/>
          </a:xfrm>
          <a:prstGeom prst="rect">
            <a:avLst/>
          </a:prstGeom>
          <a:solidFill>
            <a:srgbClr val="C8E6EA"/>
          </a:solidFill>
          <a:ln w="6350">
            <a:solidFill>
              <a:srgbClr val="1A7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4727448" y="3429000"/>
            <a:ext cx="4050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3D4A"/>
                </a:solidFill>
              </a:rPr>
              <a:t>Revision History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727448" y="3721608"/>
            <a:ext cx="4050792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This SOP updated with revision history documenting all changes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Compliance with evolving regulations and standards documented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1C3A42"/>
                </a:solidFill>
              </a:rPr>
              <a:t>All staff trained on updates; changes communicated to relevant personnel</a:t>
            </a:r>
            <a:endParaRPr lang="en-US" sz="9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3D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234440"/>
          </a:xfrm>
          <a:prstGeom prst="rect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64592"/>
            <a:ext cx="8595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QMS Summary &amp; Staff Accountability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274320" y="731520"/>
            <a:ext cx="8595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8E6EA"/>
                </a:solidFill>
              </a:rPr>
              <a:t>Module 20  ·  Every staff member is a quality owner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256032" y="1417320"/>
            <a:ext cx="2743200" cy="1600200"/>
          </a:xfrm>
          <a:prstGeom prst="rect">
            <a:avLst/>
          </a:prstGeom>
          <a:solidFill>
            <a:srgbClr val="0A2A34"/>
          </a:solidFill>
          <a:ln w="10160">
            <a:solidFill>
              <a:srgbClr val="2BB5A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56032" y="1417320"/>
            <a:ext cx="2743200" cy="347472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" y="1417320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Follow SOPs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347472" y="1828800"/>
            <a:ext cx="2560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C8E6EA"/>
                </a:solidFill>
              </a:rPr>
              <a:t>Exactly as written. Notify supervisor if a change is needed — do not improvise.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200400" y="1417320"/>
            <a:ext cx="2743200" cy="1600200"/>
          </a:xfrm>
          <a:prstGeom prst="rect">
            <a:avLst/>
          </a:prstGeom>
          <a:solidFill>
            <a:srgbClr val="0A2A34"/>
          </a:solidFill>
          <a:ln w="10160">
            <a:solidFill>
              <a:srgbClr val="2BB5A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3200400" y="1417320"/>
            <a:ext cx="2743200" cy="347472"/>
          </a:xfrm>
          <a:prstGeom prst="rect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291840" y="1417320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Document Everything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291840" y="1828800"/>
            <a:ext cx="2560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C8E6EA"/>
                </a:solidFill>
              </a:rPr>
              <a:t>If it isn't documented, it didn't happen. Legible, accurate, in perpetuity.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6144768" y="1417320"/>
            <a:ext cx="2743200" cy="1600200"/>
          </a:xfrm>
          <a:prstGeom prst="rect">
            <a:avLst/>
          </a:prstGeom>
          <a:solidFill>
            <a:srgbClr val="0A2A34"/>
          </a:solidFill>
          <a:ln w="10160">
            <a:solidFill>
              <a:srgbClr val="2BB5A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6144768" y="1417320"/>
            <a:ext cx="2743200" cy="347472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36208" y="1417320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Run Valid QC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6236208" y="1828800"/>
            <a:ext cx="2560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C8E6EA"/>
                </a:solidFill>
              </a:rPr>
              <a:t>Do not release patient results without valid QC. Escalate failures in order.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256032" y="3154680"/>
            <a:ext cx="2743200" cy="1600200"/>
          </a:xfrm>
          <a:prstGeom prst="rect">
            <a:avLst/>
          </a:prstGeom>
          <a:solidFill>
            <a:srgbClr val="0A2A34"/>
          </a:solidFill>
          <a:ln w="10160">
            <a:solidFill>
              <a:srgbClr val="2BB5A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256032" y="3154680"/>
            <a:ext cx="2743200" cy="347472"/>
          </a:xfrm>
          <a:prstGeom prst="rect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47472" y="3154680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Report Incidents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347472" y="3566160"/>
            <a:ext cx="2560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C8E6EA"/>
                </a:solidFill>
              </a:rPr>
              <a:t>Errors and near-misses drive improvement. Document, investigate, correct.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3200400" y="3154680"/>
            <a:ext cx="2743200" cy="1600200"/>
          </a:xfrm>
          <a:prstGeom prst="rect">
            <a:avLst/>
          </a:prstGeom>
          <a:solidFill>
            <a:srgbClr val="0A2A34"/>
          </a:solidFill>
          <a:ln w="10160">
            <a:solidFill>
              <a:srgbClr val="2BB5A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3200400" y="3154680"/>
            <a:ext cx="2743200" cy="347472"/>
          </a:xfrm>
          <a:prstGeom prst="rect">
            <a:avLst/>
          </a:prstGeom>
          <a:solidFill>
            <a:srgbClr val="2BB5A0"/>
          </a:solidFill>
          <a:ln w="12700">
            <a:solidFill>
              <a:srgbClr val="2BB5A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291840" y="3154680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Maintain Competency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3291840" y="3566160"/>
            <a:ext cx="2560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C8E6EA"/>
                </a:solidFill>
              </a:rPr>
              <a:t>Annual assessment is not optional. Skills must be current and verified.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6144768" y="3154680"/>
            <a:ext cx="2743200" cy="1600200"/>
          </a:xfrm>
          <a:prstGeom prst="rect">
            <a:avLst/>
          </a:prstGeom>
          <a:solidFill>
            <a:srgbClr val="0A2A34"/>
          </a:solidFill>
          <a:ln w="10160">
            <a:solidFill>
              <a:srgbClr val="2BB5A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6144768" y="3154680"/>
            <a:ext cx="2743200" cy="347472"/>
          </a:xfrm>
          <a:prstGeom prst="rect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236208" y="3154680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Protect Integrity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6236208" y="3566160"/>
            <a:ext cx="2560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C8E6EA"/>
                </a:solidFill>
              </a:rPr>
              <a:t>Sample integrity, patient confidentiality, and chain of custody — always.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256032" y="4846320"/>
            <a:ext cx="8595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i="1" dirty="0">
                <a:solidFill>
                  <a:srgbClr val="4A6572"/>
                </a:solidFill>
              </a:rPr>
              <a:t>Questions or concerns: bring them to your Technical Supervisor or Laboratory Director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2502</Words>
  <Application>Microsoft Macintosh PowerPoint</Application>
  <PresentationFormat>On-screen Show (16:9)</PresentationFormat>
  <Paragraphs>473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Quality Management System – IVF Laboratory Training</dc:title>
  <dc:subject>PptxGenJS Presentation</dc:subject>
  <dc:creator>PptxGenJS</dc:creator>
  <cp:lastModifiedBy>Carol Lynn Curchoe</cp:lastModifiedBy>
  <cp:revision>2</cp:revision>
  <dcterms:created xsi:type="dcterms:W3CDTF">2026-05-13T15:20:26Z</dcterms:created>
  <dcterms:modified xsi:type="dcterms:W3CDTF">2026-05-21T17:15:05Z</dcterms:modified>
</cp:coreProperties>
</file>