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embeddedFontLst>
    <p:embeddedFont>
      <p:font typeface="Avenir" panose="02000503020000020003" pitchFamily="2" charset="0"/>
      <p:regular r:id="rId13"/>
      <p:italic r:id="rId14"/>
    </p:embeddedFont>
    <p:embeddedFont>
      <p:font typeface="Avenir Book" panose="02000503020000020003" pitchFamily="2" charset="0"/>
      <p:regular r:id="rId15"/>
      <p:italic r:id="rId16"/>
    </p:embeddedFont>
    <p:embeddedFont>
      <p:font typeface="Avenir Light" panose="020B0402020203020204" pitchFamily="34" charset="77"/>
      <p:regular r:id="rId17"/>
      <p: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9"/>
    <p:restoredTop sz="94610"/>
  </p:normalViewPr>
  <p:slideViewPr>
    <p:cSldViewPr snapToGrid="0" snapToObjects="1">
      <p:cViewPr varScale="1">
        <p:scale>
          <a:sx n="139" d="100"/>
          <a:sy n="139" d="100"/>
        </p:scale>
        <p:origin x="5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5783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2</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3</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4</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5</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6</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7</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8</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9</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venir Light" panose="020B0402020203020204" pitchFamily="34" charset="77"/>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Avenir Light" panose="020B0402020203020204" pitchFamily="34" charset="77"/>
              </a:rPr>
              <a:t>10</a:t>
            </a:fld>
            <a:endParaRPr lang="en-US">
              <a:latin typeface="Avenir Light" panose="020B0402020203020204" pitchFamily="34" charset="77"/>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AFAFA"/>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62061" y="500583"/>
            <a:ext cx="3106638" cy="4142259"/>
          </a:xfrm>
          <a:prstGeom prst="rect">
            <a:avLst/>
          </a:prstGeom>
        </p:spPr>
      </p:pic>
      <p:sp>
        <p:nvSpPr>
          <p:cNvPr id="4" name="Text 1"/>
          <p:cNvSpPr/>
          <p:nvPr/>
        </p:nvSpPr>
        <p:spPr>
          <a:xfrm>
            <a:off x="3925119" y="1999357"/>
            <a:ext cx="326618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Laboratory Administration</a:t>
            </a:r>
            <a:endParaRPr lang="en-US" sz="2400" dirty="0">
              <a:latin typeface="Avenir Light" panose="020B0402020203020204" pitchFamily="34" charset="77"/>
            </a:endParaRPr>
          </a:p>
        </p:txBody>
      </p:sp>
      <p:sp>
        <p:nvSpPr>
          <p:cNvPr id="5" name="Text 2"/>
          <p:cNvSpPr/>
          <p:nvPr/>
        </p:nvSpPr>
        <p:spPr>
          <a:xfrm>
            <a:off x="3925119" y="2572941"/>
            <a:ext cx="4722763" cy="198462"/>
          </a:xfrm>
          <a:prstGeom prst="rect">
            <a:avLst/>
          </a:prstGeom>
          <a:noFill/>
          <a:ln/>
        </p:spPr>
        <p:txBody>
          <a:bodyPr wrap="non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Responsibilities</a:t>
            </a:r>
            <a:endParaRPr lang="en-US" sz="950" dirty="0">
              <a:latin typeface="Avenir Light" panose="020B0402020203020204" pitchFamily="34" charset="77"/>
            </a:endParaRPr>
          </a:p>
        </p:txBody>
      </p:sp>
      <p:sp>
        <p:nvSpPr>
          <p:cNvPr id="6" name="Shape 3"/>
          <p:cNvSpPr/>
          <p:nvPr/>
        </p:nvSpPr>
        <p:spPr>
          <a:xfrm>
            <a:off x="3925119" y="2910929"/>
            <a:ext cx="1954337" cy="233214"/>
          </a:xfrm>
          <a:prstGeom prst="roundRect">
            <a:avLst>
              <a:gd name="adj" fmla="val 63828"/>
            </a:avLst>
          </a:prstGeom>
          <a:solidFill>
            <a:srgbClr val="F9D2E8"/>
          </a:solidFill>
          <a:ln/>
        </p:spPr>
      </p:sp>
      <p:sp>
        <p:nvSpPr>
          <p:cNvPr id="7" name="Text 4"/>
          <p:cNvSpPr/>
          <p:nvPr/>
        </p:nvSpPr>
        <p:spPr>
          <a:xfrm>
            <a:off x="3999533" y="2948136"/>
            <a:ext cx="1805508" cy="158800"/>
          </a:xfrm>
          <a:prstGeom prst="rect">
            <a:avLst/>
          </a:prstGeom>
          <a:noFill/>
          <a:ln/>
        </p:spPr>
        <p:txBody>
          <a:bodyPr wrap="none" lIns="0" tIns="0" rIns="0" bIns="0" rtlCol="0" anchor="t"/>
          <a:lstStyle/>
          <a:p>
            <a:pPr marL="0" indent="0" algn="l">
              <a:lnSpc>
                <a:spcPts val="1250"/>
              </a:lnSpc>
              <a:buNone/>
            </a:pPr>
            <a:r>
              <a:rPr lang="en-US" sz="750" dirty="0">
                <a:solidFill>
                  <a:srgbClr val="272525"/>
                </a:solidFill>
                <a:latin typeface="Avenir" panose="02000503020000020003" pitchFamily="2" charset="0"/>
                <a:ea typeface="Lato" pitchFamily="34" charset="-122"/>
                <a:cs typeface="Lato" pitchFamily="34" charset="-120"/>
              </a:rPr>
              <a:t>CLINICAL &amp; REPRODUCTIVE MEDICINE</a:t>
            </a:r>
            <a:endParaRPr lang="en-US" sz="750" dirty="0">
              <a:latin typeface="Avenir Light" panose="020B0402020203020204" pitchFamily="34" charset="77"/>
            </a:endParaRPr>
          </a:p>
        </p:txBody>
      </p:sp>
      <p:pic>
        <p:nvPicPr>
          <p:cNvPr id="9" name="Picture 8">
            <a:extLst>
              <a:ext uri="{FF2B5EF4-FFF2-40B4-BE49-F238E27FC236}">
                <a16:creationId xmlns:a16="http://schemas.microsoft.com/office/drawing/2014/main" id="{9DA5DC28-DE02-E61B-6FED-99AF31E58730}"/>
              </a:ext>
            </a:extLst>
          </p:cNvPr>
          <p:cNvPicPr>
            <a:picLocks noChangeAspect="1"/>
          </p:cNvPicPr>
          <p:nvPr/>
        </p:nvPicPr>
        <p:blipFill>
          <a:blip r:embed="rId4"/>
          <a:stretch>
            <a:fillRect/>
          </a:stretch>
        </p:blipFill>
        <p:spPr>
          <a:xfrm>
            <a:off x="6924294" y="-615266"/>
            <a:ext cx="2304288" cy="23042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1323677"/>
            <a:ext cx="3101132"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Role Overview</a:t>
            </a:r>
            <a:endParaRPr lang="en-US" sz="2400" dirty="0">
              <a:latin typeface="Avenir Light" panose="020B0402020203020204" pitchFamily="34" charset="77"/>
            </a:endParaRPr>
          </a:p>
        </p:txBody>
      </p:sp>
      <p:sp>
        <p:nvSpPr>
          <p:cNvPr id="3" name="Text 1"/>
          <p:cNvSpPr/>
          <p:nvPr/>
        </p:nvSpPr>
        <p:spPr>
          <a:xfrm>
            <a:off x="496119" y="2008882"/>
            <a:ext cx="4347270" cy="992312"/>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Laboratory administration serves as a critical bridge between patients, clinical staff, and the laboratory team. This role demands a unique blend of administrative precision, patient-facing communication, and operational coordination — ensuring that laboratory services run smoothly, compliantly, and with a high standard of care.</a:t>
            </a:r>
            <a:endParaRPr lang="en-US" sz="950" dirty="0">
              <a:latin typeface="Avenir Light" panose="020B0402020203020204" pitchFamily="34" charset="77"/>
            </a:endParaRPr>
          </a:p>
        </p:txBody>
      </p:sp>
      <p:sp>
        <p:nvSpPr>
          <p:cNvPr id="4" name="Text 2"/>
          <p:cNvSpPr/>
          <p:nvPr/>
        </p:nvSpPr>
        <p:spPr>
          <a:xfrm>
            <a:off x="496119" y="3112815"/>
            <a:ext cx="4347270"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From the moment a patient inquiry arrives to the final documentation of a completed procedure, the Laboratory Coordinator is the consistent point of accountability — triaging, tracking, and resolving at every step.</a:t>
            </a:r>
            <a:endParaRPr lang="en-US" sz="950" dirty="0">
              <a:latin typeface="Avenir Light" panose="020B0402020203020204" pitchFamily="34" charset="77"/>
            </a:endParaRPr>
          </a:p>
        </p:txBody>
      </p:sp>
      <p:sp>
        <p:nvSpPr>
          <p:cNvPr id="5" name="Shape 3"/>
          <p:cNvSpPr/>
          <p:nvPr/>
        </p:nvSpPr>
        <p:spPr>
          <a:xfrm>
            <a:off x="5061421" y="1897261"/>
            <a:ext cx="3680445" cy="1922562"/>
          </a:xfrm>
          <a:prstGeom prst="roundRect">
            <a:avLst>
              <a:gd name="adj" fmla="val 15485"/>
            </a:avLst>
          </a:prstGeom>
          <a:solidFill>
            <a:srgbClr val="C91313"/>
          </a:solidFill>
          <a:ln/>
        </p:spPr>
      </p:sp>
      <p:sp>
        <p:nvSpPr>
          <p:cNvPr id="6" name="Text 4"/>
          <p:cNvSpPr/>
          <p:nvPr/>
        </p:nvSpPr>
        <p:spPr>
          <a:xfrm>
            <a:off x="5185395" y="2021235"/>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Avenir Book" panose="02000503020000020003" pitchFamily="2" charset="0"/>
                <a:ea typeface="Gelasio" pitchFamily="34" charset="-122"/>
                <a:cs typeface="Gelasio" pitchFamily="34" charset="-120"/>
              </a:rPr>
              <a:t>Core Function Areas</a:t>
            </a:r>
            <a:endParaRPr lang="en-US" sz="1200" dirty="0">
              <a:latin typeface="Avenir Light" panose="020B0402020203020204" pitchFamily="34" charset="77"/>
            </a:endParaRPr>
          </a:p>
        </p:txBody>
      </p:sp>
      <p:sp>
        <p:nvSpPr>
          <p:cNvPr id="7" name="Text 5"/>
          <p:cNvSpPr/>
          <p:nvPr/>
        </p:nvSpPr>
        <p:spPr>
          <a:xfrm>
            <a:off x="5185395" y="2339057"/>
            <a:ext cx="3432497" cy="1165845"/>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FFFFFF"/>
                </a:solidFill>
                <a:latin typeface="Avenir" panose="02000503020000020003" pitchFamily="2" charset="0"/>
                <a:ea typeface="Lato" pitchFamily="34" charset="-122"/>
                <a:cs typeface="Lato" pitchFamily="34" charset="-120"/>
              </a:rPr>
              <a:t>Patient &amp; Staff Communication</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FFFFFF"/>
                </a:solidFill>
                <a:latin typeface="Avenir" panose="02000503020000020003" pitchFamily="2" charset="0"/>
                <a:ea typeface="Lato" pitchFamily="34" charset="-122"/>
                <a:cs typeface="Lato" pitchFamily="34" charset="-120"/>
              </a:rPr>
              <a:t>Specimen Logistics</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FFFFFF"/>
                </a:solidFill>
                <a:latin typeface="Avenir" panose="02000503020000020003" pitchFamily="2" charset="0"/>
                <a:ea typeface="Lato" pitchFamily="34" charset="-122"/>
                <a:cs typeface="Lato" pitchFamily="34" charset="-120"/>
              </a:rPr>
              <a:t>Scheduling &amp; Coordination</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FFFFFF"/>
                </a:solidFill>
                <a:latin typeface="Avenir" panose="02000503020000020003" pitchFamily="2" charset="0"/>
                <a:ea typeface="Lato" pitchFamily="34" charset="-122"/>
                <a:cs typeface="Lato" pitchFamily="34" charset="-120"/>
              </a:rPr>
              <a:t>Compliance &amp; Regulatory</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FFFFFF"/>
                </a:solidFill>
                <a:latin typeface="Avenir" panose="02000503020000020003" pitchFamily="2" charset="0"/>
                <a:ea typeface="Lato" pitchFamily="34" charset="-122"/>
                <a:cs typeface="Lato" pitchFamily="34" charset="-120"/>
              </a:rPr>
              <a:t>Administrative Operations</a:t>
            </a:r>
            <a:endParaRPr lang="en-US" sz="950" dirty="0">
              <a:latin typeface="Avenir Light" panose="020B0402020203020204" pitchFamily="34" charset="7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62061" y="500583"/>
            <a:ext cx="3106638" cy="4142259"/>
          </a:xfrm>
          <a:prstGeom prst="rect">
            <a:avLst/>
          </a:prstGeom>
        </p:spPr>
      </p:pic>
      <p:sp>
        <p:nvSpPr>
          <p:cNvPr id="4" name="Text 1"/>
          <p:cNvSpPr/>
          <p:nvPr/>
        </p:nvSpPr>
        <p:spPr>
          <a:xfrm>
            <a:off x="3925119" y="734392"/>
            <a:ext cx="4277320"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Patient &amp; Staff Communication</a:t>
            </a:r>
            <a:endParaRPr lang="en-US" sz="2400" dirty="0">
              <a:latin typeface="Avenir Light" panose="020B0402020203020204" pitchFamily="34" charset="77"/>
            </a:endParaRPr>
          </a:p>
        </p:txBody>
      </p:sp>
      <p:sp>
        <p:nvSpPr>
          <p:cNvPr id="5" name="Text 2"/>
          <p:cNvSpPr/>
          <p:nvPr/>
        </p:nvSpPr>
        <p:spPr>
          <a:xfrm>
            <a:off x="3925119" y="1307976"/>
            <a:ext cx="4722763"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The Laboratory Coordinator is the primary point of contact for all laboratory-related inquiries from patients and staff across email, patient portal, and phone. This includes triaging incoming communications, providing timely follow-up, resolving concerns, and addressing complaints with professionalism and empathy.</a:t>
            </a:r>
            <a:endParaRPr lang="en-US" sz="950" dirty="0">
              <a:latin typeface="Avenir Light" panose="020B0402020203020204" pitchFamily="34" charset="77"/>
            </a:endParaRPr>
          </a:p>
        </p:txBody>
      </p:sp>
      <p:sp>
        <p:nvSpPr>
          <p:cNvPr id="6" name="Shape 3"/>
          <p:cNvSpPr/>
          <p:nvPr/>
        </p:nvSpPr>
        <p:spPr>
          <a:xfrm>
            <a:off x="3925119" y="2241352"/>
            <a:ext cx="2299395" cy="1121122"/>
          </a:xfrm>
          <a:prstGeom prst="roundRect">
            <a:avLst>
              <a:gd name="adj" fmla="val 1659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7" name="Text 4"/>
          <p:cNvSpPr/>
          <p:nvPr/>
        </p:nvSpPr>
        <p:spPr>
          <a:xfrm>
            <a:off x="4053855" y="2370088"/>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Triage &amp; Follow-Up</a:t>
            </a:r>
            <a:endParaRPr lang="en-US" sz="1200" dirty="0">
              <a:latin typeface="Avenir Light" panose="020B0402020203020204" pitchFamily="34" charset="77"/>
            </a:endParaRPr>
          </a:p>
        </p:txBody>
      </p:sp>
      <p:sp>
        <p:nvSpPr>
          <p:cNvPr id="8" name="Text 5"/>
          <p:cNvSpPr/>
          <p:nvPr/>
        </p:nvSpPr>
        <p:spPr>
          <a:xfrm>
            <a:off x="4053855" y="2638351"/>
            <a:ext cx="204192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Prioritize and route inquiries to the appropriate team member, ensuring no request goes unanswered.</a:t>
            </a:r>
            <a:endParaRPr lang="en-US" sz="950" dirty="0">
              <a:latin typeface="Avenir Light" panose="020B0402020203020204" pitchFamily="34" charset="77"/>
            </a:endParaRPr>
          </a:p>
        </p:txBody>
      </p:sp>
      <p:sp>
        <p:nvSpPr>
          <p:cNvPr id="9" name="Shape 6"/>
          <p:cNvSpPr/>
          <p:nvPr/>
        </p:nvSpPr>
        <p:spPr>
          <a:xfrm>
            <a:off x="6348487" y="2241352"/>
            <a:ext cx="2299395" cy="1121122"/>
          </a:xfrm>
          <a:prstGeom prst="roundRect">
            <a:avLst>
              <a:gd name="adj" fmla="val 1659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0" name="Text 7"/>
          <p:cNvSpPr/>
          <p:nvPr/>
        </p:nvSpPr>
        <p:spPr>
          <a:xfrm>
            <a:off x="6477223" y="2370088"/>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Complaint Resolution</a:t>
            </a:r>
            <a:endParaRPr lang="en-US" sz="1200" dirty="0">
              <a:latin typeface="Avenir Light" panose="020B0402020203020204" pitchFamily="34" charset="77"/>
            </a:endParaRPr>
          </a:p>
        </p:txBody>
      </p:sp>
      <p:sp>
        <p:nvSpPr>
          <p:cNvPr id="11" name="Text 8"/>
          <p:cNvSpPr/>
          <p:nvPr/>
        </p:nvSpPr>
        <p:spPr>
          <a:xfrm>
            <a:off x="6477223" y="2638351"/>
            <a:ext cx="2041922"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Address patient and staff concerns promptly, escalating to clinical leadership when necessary.</a:t>
            </a:r>
            <a:endParaRPr lang="en-US" sz="950" dirty="0">
              <a:latin typeface="Avenir Light" panose="020B0402020203020204" pitchFamily="34" charset="77"/>
            </a:endParaRPr>
          </a:p>
        </p:txBody>
      </p:sp>
      <p:sp>
        <p:nvSpPr>
          <p:cNvPr id="12" name="Shape 9"/>
          <p:cNvSpPr/>
          <p:nvPr/>
        </p:nvSpPr>
        <p:spPr>
          <a:xfrm>
            <a:off x="3925119" y="3486448"/>
            <a:ext cx="4722763" cy="922660"/>
          </a:xfrm>
          <a:prstGeom prst="roundRect">
            <a:avLst>
              <a:gd name="adj" fmla="val 2016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3" name="Text 10"/>
          <p:cNvSpPr/>
          <p:nvPr/>
        </p:nvSpPr>
        <p:spPr>
          <a:xfrm>
            <a:off x="4053855" y="3615184"/>
            <a:ext cx="1595661"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Multi-Channel Support</a:t>
            </a:r>
            <a:endParaRPr lang="en-US" sz="1200" dirty="0">
              <a:latin typeface="Avenir Light" panose="020B0402020203020204" pitchFamily="34" charset="77"/>
            </a:endParaRPr>
          </a:p>
        </p:txBody>
      </p:sp>
      <p:sp>
        <p:nvSpPr>
          <p:cNvPr id="14" name="Text 11"/>
          <p:cNvSpPr/>
          <p:nvPr/>
        </p:nvSpPr>
        <p:spPr>
          <a:xfrm>
            <a:off x="4053855" y="3883447"/>
            <a:ext cx="4465290"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Maintain responsiveness across email, phone, and secure patient portal communications.</a:t>
            </a:r>
            <a:endParaRPr lang="en-US" sz="950" dirty="0">
              <a:latin typeface="Avenir Light" panose="020B0402020203020204" pitchFamily="34"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932706"/>
            <a:ext cx="4515594"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Specimen Logistics &amp; Scheduling</a:t>
            </a:r>
            <a:endParaRPr lang="en-US" sz="2400" dirty="0">
              <a:latin typeface="Avenir Light" panose="020B0402020203020204" pitchFamily="34" charset="77"/>
            </a:endParaRPr>
          </a:p>
        </p:txBody>
      </p:sp>
      <p:sp>
        <p:nvSpPr>
          <p:cNvPr id="3" name="Text 1"/>
          <p:cNvSpPr/>
          <p:nvPr/>
        </p:nvSpPr>
        <p:spPr>
          <a:xfrm>
            <a:off x="496119" y="1630263"/>
            <a:ext cx="2173784"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Specimen Ship-Ins &amp; Ship-Outs</a:t>
            </a:r>
            <a:endParaRPr lang="en-US" sz="1200" dirty="0">
              <a:latin typeface="Avenir Light" panose="020B0402020203020204" pitchFamily="34" charset="77"/>
            </a:endParaRPr>
          </a:p>
        </p:txBody>
      </p:sp>
      <p:sp>
        <p:nvSpPr>
          <p:cNvPr id="4" name="Text 2"/>
          <p:cNvSpPr/>
          <p:nvPr/>
        </p:nvSpPr>
        <p:spPr>
          <a:xfrm>
            <a:off x="496119" y="1948086"/>
            <a:ext cx="3924598"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Coordinate all specimen transport with the laboratory team, patients, courier services, and external facilities. Responsibilities include managing documentation requirements, tracking chain-of-custody, and ensuring regulatory compliance throughout the logistics process.</a:t>
            </a:r>
            <a:endParaRPr lang="en-US" sz="950" dirty="0">
              <a:latin typeface="Avenir Light" panose="020B0402020203020204" pitchFamily="34" charset="77"/>
            </a:endParaRPr>
          </a:p>
        </p:txBody>
      </p:sp>
      <p:sp>
        <p:nvSpPr>
          <p:cNvPr id="5" name="Shape 3"/>
          <p:cNvSpPr/>
          <p:nvPr/>
        </p:nvSpPr>
        <p:spPr>
          <a:xfrm>
            <a:off x="496119" y="2881461"/>
            <a:ext cx="1900312" cy="1189732"/>
          </a:xfrm>
          <a:prstGeom prst="roundRect">
            <a:avLst>
              <a:gd name="adj" fmla="val 5764"/>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6" name="Image 0" descr="preencoded.png"/>
          <p:cNvPicPr>
            <a:picLocks noChangeAspect="1"/>
          </p:cNvPicPr>
          <p:nvPr/>
        </p:nvPicPr>
        <p:blipFill>
          <a:blip r:embed="rId3"/>
          <a:stretch>
            <a:fillRect/>
          </a:stretch>
        </p:blipFill>
        <p:spPr>
          <a:xfrm>
            <a:off x="481831" y="2881461"/>
            <a:ext cx="57150" cy="1189732"/>
          </a:xfrm>
          <a:prstGeom prst="rect">
            <a:avLst/>
          </a:prstGeom>
        </p:spPr>
      </p:pic>
      <p:sp>
        <p:nvSpPr>
          <p:cNvPr id="7" name="Text 4"/>
          <p:cNvSpPr/>
          <p:nvPr/>
        </p:nvSpPr>
        <p:spPr>
          <a:xfrm>
            <a:off x="677242" y="3019723"/>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Couriers &amp; Facilities</a:t>
            </a:r>
            <a:endParaRPr lang="en-US" sz="1200" dirty="0">
              <a:latin typeface="Avenir Light" panose="020B0402020203020204" pitchFamily="34" charset="77"/>
            </a:endParaRPr>
          </a:p>
        </p:txBody>
      </p:sp>
      <p:sp>
        <p:nvSpPr>
          <p:cNvPr id="8" name="Text 5"/>
          <p:cNvSpPr/>
          <p:nvPr/>
        </p:nvSpPr>
        <p:spPr>
          <a:xfrm>
            <a:off x="677242" y="3337545"/>
            <a:ext cx="1580927"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Liaise with external partners to schedule pickups, deliveries, and transfers.</a:t>
            </a:r>
            <a:endParaRPr lang="en-US" sz="950" dirty="0">
              <a:latin typeface="Avenir Light" panose="020B0402020203020204" pitchFamily="34" charset="77"/>
            </a:endParaRPr>
          </a:p>
        </p:txBody>
      </p:sp>
      <p:sp>
        <p:nvSpPr>
          <p:cNvPr id="9" name="Shape 6"/>
          <p:cNvSpPr/>
          <p:nvPr/>
        </p:nvSpPr>
        <p:spPr>
          <a:xfrm>
            <a:off x="2520404" y="2881461"/>
            <a:ext cx="1900312" cy="1189732"/>
          </a:xfrm>
          <a:prstGeom prst="roundRect">
            <a:avLst>
              <a:gd name="adj" fmla="val 5764"/>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10" name="Image 1" descr="preencoded.png"/>
          <p:cNvPicPr>
            <a:picLocks noChangeAspect="1"/>
          </p:cNvPicPr>
          <p:nvPr/>
        </p:nvPicPr>
        <p:blipFill>
          <a:blip r:embed="rId3"/>
          <a:stretch>
            <a:fillRect/>
          </a:stretch>
        </p:blipFill>
        <p:spPr>
          <a:xfrm>
            <a:off x="2506117" y="2881461"/>
            <a:ext cx="57150" cy="1189732"/>
          </a:xfrm>
          <a:prstGeom prst="rect">
            <a:avLst/>
          </a:prstGeom>
        </p:spPr>
      </p:pic>
      <p:sp>
        <p:nvSpPr>
          <p:cNvPr id="11" name="Text 7"/>
          <p:cNvSpPr/>
          <p:nvPr/>
        </p:nvSpPr>
        <p:spPr>
          <a:xfrm>
            <a:off x="2701528" y="3019723"/>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Documentation</a:t>
            </a:r>
            <a:endParaRPr lang="en-US" sz="1200" dirty="0">
              <a:latin typeface="Avenir Light" panose="020B0402020203020204" pitchFamily="34" charset="77"/>
            </a:endParaRPr>
          </a:p>
        </p:txBody>
      </p:sp>
      <p:sp>
        <p:nvSpPr>
          <p:cNvPr id="12" name="Text 8"/>
          <p:cNvSpPr/>
          <p:nvPr/>
        </p:nvSpPr>
        <p:spPr>
          <a:xfrm>
            <a:off x="2701528" y="3337545"/>
            <a:ext cx="1580927"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Manage manifests, chain-of-custody forms, and transfer agreements.</a:t>
            </a:r>
            <a:endParaRPr lang="en-US" sz="950" dirty="0">
              <a:latin typeface="Avenir Light" panose="020B0402020203020204" pitchFamily="34" charset="77"/>
            </a:endParaRPr>
          </a:p>
        </p:txBody>
      </p:sp>
      <p:sp>
        <p:nvSpPr>
          <p:cNvPr id="13" name="Text 9"/>
          <p:cNvSpPr/>
          <p:nvPr/>
        </p:nvSpPr>
        <p:spPr>
          <a:xfrm>
            <a:off x="4728046" y="1630263"/>
            <a:ext cx="2239045"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Patient Appointment Scheduling</a:t>
            </a:r>
            <a:endParaRPr lang="en-US" sz="1200" dirty="0">
              <a:latin typeface="Avenir Light" panose="020B0402020203020204" pitchFamily="34" charset="77"/>
            </a:endParaRPr>
          </a:p>
        </p:txBody>
      </p:sp>
      <p:sp>
        <p:nvSpPr>
          <p:cNvPr id="14" name="Text 10"/>
          <p:cNvSpPr/>
          <p:nvPr/>
        </p:nvSpPr>
        <p:spPr>
          <a:xfrm>
            <a:off x="4728046" y="1948086"/>
            <a:ext cx="3924598"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Schedule and manage patient laboratory appointments including Diagnostic Semen Analyses (SAs) and specimen ship-in/out appointments. Coordinate timing with clinical teams to ensure seamless patient experience and laboratory readiness.</a:t>
            </a:r>
            <a:endParaRPr lang="en-US" sz="950" dirty="0">
              <a:latin typeface="Avenir Light" panose="020B0402020203020204" pitchFamily="34" charset="77"/>
            </a:endParaRPr>
          </a:p>
        </p:txBody>
      </p:sp>
      <p:sp>
        <p:nvSpPr>
          <p:cNvPr id="15" name="Shape 11"/>
          <p:cNvSpPr/>
          <p:nvPr/>
        </p:nvSpPr>
        <p:spPr>
          <a:xfrm>
            <a:off x="4728046" y="2881461"/>
            <a:ext cx="1900312" cy="1189732"/>
          </a:xfrm>
          <a:prstGeom prst="roundRect">
            <a:avLst>
              <a:gd name="adj" fmla="val 5764"/>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16" name="Image 2" descr="preencoded.png"/>
          <p:cNvPicPr>
            <a:picLocks noChangeAspect="1"/>
          </p:cNvPicPr>
          <p:nvPr/>
        </p:nvPicPr>
        <p:blipFill>
          <a:blip r:embed="rId3"/>
          <a:stretch>
            <a:fillRect/>
          </a:stretch>
        </p:blipFill>
        <p:spPr>
          <a:xfrm>
            <a:off x="4713759" y="2881461"/>
            <a:ext cx="57150" cy="1189732"/>
          </a:xfrm>
          <a:prstGeom prst="rect">
            <a:avLst/>
          </a:prstGeom>
        </p:spPr>
      </p:pic>
      <p:sp>
        <p:nvSpPr>
          <p:cNvPr id="17" name="Text 12"/>
          <p:cNvSpPr/>
          <p:nvPr/>
        </p:nvSpPr>
        <p:spPr>
          <a:xfrm>
            <a:off x="4909170" y="3019723"/>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Diagnostic SAs</a:t>
            </a:r>
            <a:endParaRPr lang="en-US" sz="1200" dirty="0">
              <a:latin typeface="Avenir Light" panose="020B0402020203020204" pitchFamily="34" charset="77"/>
            </a:endParaRPr>
          </a:p>
        </p:txBody>
      </p:sp>
      <p:sp>
        <p:nvSpPr>
          <p:cNvPr id="18" name="Text 13"/>
          <p:cNvSpPr/>
          <p:nvPr/>
        </p:nvSpPr>
        <p:spPr>
          <a:xfrm>
            <a:off x="4909170" y="3337545"/>
            <a:ext cx="1580927"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Confirm appointment slots, provide instructions, and coordinate with lab staff.</a:t>
            </a:r>
            <a:endParaRPr lang="en-US" sz="950" dirty="0">
              <a:latin typeface="Avenir Light" panose="020B0402020203020204" pitchFamily="34" charset="77"/>
            </a:endParaRPr>
          </a:p>
        </p:txBody>
      </p:sp>
      <p:sp>
        <p:nvSpPr>
          <p:cNvPr id="19" name="Shape 14"/>
          <p:cNvSpPr/>
          <p:nvPr/>
        </p:nvSpPr>
        <p:spPr>
          <a:xfrm>
            <a:off x="6752332" y="2881461"/>
            <a:ext cx="1900312" cy="1189732"/>
          </a:xfrm>
          <a:prstGeom prst="roundRect">
            <a:avLst>
              <a:gd name="adj" fmla="val 5764"/>
            </a:avLst>
          </a:prstGeom>
          <a:solidFill>
            <a:srgbClr val="FFFFFF"/>
          </a:solidFill>
          <a:ln w="14288">
            <a:solidFill>
              <a:srgbClr val="D8D4D4"/>
            </a:solidFill>
            <a:prstDash val="solid"/>
          </a:ln>
          <a:effectLst>
            <a:outerShdw dist="15240" dir="2700000" algn="bl" rotWithShape="0">
              <a:srgbClr val="D8D4D4">
                <a:alpha val="100000"/>
              </a:srgbClr>
            </a:outerShdw>
          </a:effectLst>
        </p:spPr>
      </p:sp>
      <p:pic>
        <p:nvPicPr>
          <p:cNvPr id="20" name="Image 3" descr="preencoded.png"/>
          <p:cNvPicPr>
            <a:picLocks noChangeAspect="1"/>
          </p:cNvPicPr>
          <p:nvPr/>
        </p:nvPicPr>
        <p:blipFill>
          <a:blip r:embed="rId3"/>
          <a:stretch>
            <a:fillRect/>
          </a:stretch>
        </p:blipFill>
        <p:spPr>
          <a:xfrm>
            <a:off x="6738045" y="2881461"/>
            <a:ext cx="57150" cy="1189732"/>
          </a:xfrm>
          <a:prstGeom prst="rect">
            <a:avLst/>
          </a:prstGeom>
        </p:spPr>
      </p:pic>
      <p:sp>
        <p:nvSpPr>
          <p:cNvPr id="21" name="Text 15"/>
          <p:cNvSpPr/>
          <p:nvPr/>
        </p:nvSpPr>
        <p:spPr>
          <a:xfrm>
            <a:off x="6933456" y="3019723"/>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Ship-In/Out Appts</a:t>
            </a:r>
            <a:endParaRPr lang="en-US" sz="1200" dirty="0">
              <a:latin typeface="Avenir Light" panose="020B0402020203020204" pitchFamily="34" charset="77"/>
            </a:endParaRPr>
          </a:p>
        </p:txBody>
      </p:sp>
      <p:sp>
        <p:nvSpPr>
          <p:cNvPr id="22" name="Text 16"/>
          <p:cNvSpPr/>
          <p:nvPr/>
        </p:nvSpPr>
        <p:spPr>
          <a:xfrm>
            <a:off x="6933456" y="3337545"/>
            <a:ext cx="1580927"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Align patient scheduling with courier availability and lab readiness.</a:t>
            </a:r>
            <a:endParaRPr lang="en-US" sz="950" dirty="0">
              <a:latin typeface="Avenir Light" panose="020B0402020203020204" pitchFamily="34"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58192" y="495821"/>
            <a:ext cx="3113856" cy="4151858"/>
          </a:xfrm>
          <a:prstGeom prst="rect">
            <a:avLst/>
          </a:prstGeom>
        </p:spPr>
      </p:pic>
      <p:sp>
        <p:nvSpPr>
          <p:cNvPr id="4" name="Text 1"/>
          <p:cNvSpPr/>
          <p:nvPr/>
        </p:nvSpPr>
        <p:spPr>
          <a:xfrm>
            <a:off x="3894162" y="356964"/>
            <a:ext cx="4784675" cy="726728"/>
          </a:xfrm>
          <a:prstGeom prst="rect">
            <a:avLst/>
          </a:prstGeom>
          <a:noFill/>
          <a:ln/>
        </p:spPr>
        <p:txBody>
          <a:bodyPr wrap="square" lIns="0" tIns="0" rIns="0" bIns="0" rtlCol="0" anchor="t"/>
          <a:lstStyle/>
          <a:p>
            <a:pPr marL="0" indent="0" algn="l">
              <a:lnSpc>
                <a:spcPts val="2850"/>
              </a:lnSpc>
              <a:buNone/>
            </a:pPr>
            <a:r>
              <a:rPr lang="en-US" sz="2250" dirty="0">
                <a:solidFill>
                  <a:srgbClr val="BF36B4"/>
                </a:solidFill>
                <a:latin typeface="Avenir Book" panose="02000503020000020003" pitchFamily="2" charset="0"/>
                <a:ea typeface="Gelasio" pitchFamily="34" charset="-122"/>
                <a:cs typeface="Gelasio" pitchFamily="34" charset="-120"/>
              </a:rPr>
              <a:t>Consent Management &amp; Patient Counseling</a:t>
            </a:r>
            <a:endParaRPr lang="en-US" sz="2250" dirty="0">
              <a:latin typeface="Avenir Light" panose="020B0402020203020204" pitchFamily="34" charset="77"/>
            </a:endParaRPr>
          </a:p>
        </p:txBody>
      </p:sp>
      <p:pic>
        <p:nvPicPr>
          <p:cNvPr id="5"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94162" y="1247180"/>
            <a:ext cx="290661" cy="290661"/>
          </a:xfrm>
          <a:prstGeom prst="rect">
            <a:avLst/>
          </a:prstGeom>
        </p:spPr>
      </p:pic>
      <p:sp>
        <p:nvSpPr>
          <p:cNvPr id="6" name="Text 2"/>
          <p:cNvSpPr/>
          <p:nvPr/>
        </p:nvSpPr>
        <p:spPr>
          <a:xfrm>
            <a:off x="3894162" y="1674093"/>
            <a:ext cx="1453604" cy="181645"/>
          </a:xfrm>
          <a:prstGeom prst="rect">
            <a:avLst/>
          </a:prstGeom>
          <a:noFill/>
          <a:ln/>
        </p:spPr>
        <p:txBody>
          <a:bodyPr wrap="none" lIns="0" tIns="0" rIns="0" bIns="0" rtlCol="0" anchor="t"/>
          <a:lstStyle/>
          <a:p>
            <a:pPr marL="0" indent="0" algn="l">
              <a:lnSpc>
                <a:spcPts val="1400"/>
              </a:lnSpc>
              <a:buNone/>
            </a:pPr>
            <a:r>
              <a:rPr lang="en-US" sz="1100" dirty="0">
                <a:solidFill>
                  <a:srgbClr val="272525"/>
                </a:solidFill>
                <a:latin typeface="Avenir Book" panose="02000503020000020003" pitchFamily="2" charset="0"/>
                <a:ea typeface="Gelasio" pitchFamily="34" charset="-122"/>
                <a:cs typeface="Gelasio" pitchFamily="34" charset="-120"/>
              </a:rPr>
              <a:t>Consent Management</a:t>
            </a:r>
            <a:endParaRPr lang="en-US" sz="1100" dirty="0">
              <a:latin typeface="Avenir Light" panose="020B0402020203020204" pitchFamily="34" charset="77"/>
            </a:endParaRPr>
          </a:p>
        </p:txBody>
      </p:sp>
      <p:sp>
        <p:nvSpPr>
          <p:cNvPr id="7" name="Text 3"/>
          <p:cNvSpPr/>
          <p:nvPr/>
        </p:nvSpPr>
        <p:spPr>
          <a:xfrm>
            <a:off x="3894162" y="1921148"/>
            <a:ext cx="4784675" cy="360462"/>
          </a:xfrm>
          <a:prstGeom prst="rect">
            <a:avLst/>
          </a:prstGeom>
          <a:noFill/>
          <a:ln/>
        </p:spPr>
        <p:txBody>
          <a:bodyPr wrap="square" lIns="0" tIns="0" rIns="0" bIns="0" rtlCol="0" anchor="t"/>
          <a:lstStyle/>
          <a:p>
            <a:pPr marL="0" indent="0" algn="l">
              <a:lnSpc>
                <a:spcPts val="1400"/>
              </a:lnSpc>
              <a:buNone/>
            </a:pPr>
            <a:r>
              <a:rPr lang="en-US" sz="900" dirty="0">
                <a:solidFill>
                  <a:srgbClr val="272525"/>
                </a:solidFill>
                <a:latin typeface="Avenir" panose="02000503020000020003" pitchFamily="2" charset="0"/>
                <a:ea typeface="Lato" pitchFamily="34" charset="-122"/>
                <a:cs typeface="Lato" pitchFamily="34" charset="-120"/>
              </a:rPr>
              <a:t>Ensure all patient consents are obtained, accurately documented, and current. Monitor treatment plan compliance and completeness across all active cases.</a:t>
            </a:r>
            <a:endParaRPr lang="en-US" sz="900" dirty="0">
              <a:latin typeface="Avenir Light" panose="020B0402020203020204" pitchFamily="34" charset="77"/>
            </a:endParaRPr>
          </a:p>
        </p:txBody>
      </p:sp>
      <p:pic>
        <p:nvPicPr>
          <p:cNvPr id="8"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94162" y="2499643"/>
            <a:ext cx="290661" cy="290661"/>
          </a:xfrm>
          <a:prstGeom prst="rect">
            <a:avLst/>
          </a:prstGeom>
        </p:spPr>
      </p:pic>
      <p:sp>
        <p:nvSpPr>
          <p:cNvPr id="9" name="Text 4"/>
          <p:cNvSpPr/>
          <p:nvPr/>
        </p:nvSpPr>
        <p:spPr>
          <a:xfrm>
            <a:off x="3894162" y="2926556"/>
            <a:ext cx="1969071" cy="181645"/>
          </a:xfrm>
          <a:prstGeom prst="rect">
            <a:avLst/>
          </a:prstGeom>
          <a:noFill/>
          <a:ln/>
        </p:spPr>
        <p:txBody>
          <a:bodyPr wrap="none" lIns="0" tIns="0" rIns="0" bIns="0" rtlCol="0" anchor="t"/>
          <a:lstStyle/>
          <a:p>
            <a:pPr marL="0" indent="0" algn="l">
              <a:lnSpc>
                <a:spcPts val="1400"/>
              </a:lnSpc>
              <a:buNone/>
            </a:pPr>
            <a:r>
              <a:rPr lang="en-US" sz="1100" dirty="0">
                <a:solidFill>
                  <a:srgbClr val="272525"/>
                </a:solidFill>
                <a:latin typeface="Avenir Book" panose="02000503020000020003" pitchFamily="2" charset="0"/>
                <a:ea typeface="Gelasio" pitchFamily="34" charset="-122"/>
                <a:cs typeface="Gelasio" pitchFamily="34" charset="-120"/>
              </a:rPr>
              <a:t>Specimen Disposal Counseling</a:t>
            </a:r>
            <a:endParaRPr lang="en-US" sz="1100" dirty="0">
              <a:latin typeface="Avenir Light" panose="020B0402020203020204" pitchFamily="34" charset="77"/>
            </a:endParaRPr>
          </a:p>
        </p:txBody>
      </p:sp>
      <p:sp>
        <p:nvSpPr>
          <p:cNvPr id="10" name="Text 5"/>
          <p:cNvSpPr/>
          <p:nvPr/>
        </p:nvSpPr>
        <p:spPr>
          <a:xfrm>
            <a:off x="3894162" y="3173611"/>
            <a:ext cx="4784675" cy="360462"/>
          </a:xfrm>
          <a:prstGeom prst="rect">
            <a:avLst/>
          </a:prstGeom>
          <a:noFill/>
          <a:ln/>
        </p:spPr>
        <p:txBody>
          <a:bodyPr wrap="square" lIns="0" tIns="0" rIns="0" bIns="0" rtlCol="0" anchor="t"/>
          <a:lstStyle/>
          <a:p>
            <a:pPr marL="0" indent="0" algn="l">
              <a:lnSpc>
                <a:spcPts val="1400"/>
              </a:lnSpc>
              <a:buNone/>
            </a:pPr>
            <a:r>
              <a:rPr lang="en-US" sz="900" dirty="0">
                <a:solidFill>
                  <a:srgbClr val="272525"/>
                </a:solidFill>
                <a:latin typeface="Avenir" panose="02000503020000020003" pitchFamily="2" charset="0"/>
                <a:ea typeface="Lato" pitchFamily="34" charset="-122"/>
                <a:cs typeface="Lato" pitchFamily="34" charset="-120"/>
              </a:rPr>
              <a:t>Counsel patients on available specimen disposal options — including donation, continued storage, or discarding — and guide them through the consent process for each pathway.</a:t>
            </a:r>
            <a:endParaRPr lang="en-US" sz="900" dirty="0">
              <a:latin typeface="Avenir Light" panose="020B0402020203020204" pitchFamily="34" charset="77"/>
            </a:endParaRPr>
          </a:p>
        </p:txBody>
      </p:sp>
      <p:pic>
        <p:nvPicPr>
          <p:cNvPr id="11"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94162" y="3752106"/>
            <a:ext cx="290661" cy="290661"/>
          </a:xfrm>
          <a:prstGeom prst="rect">
            <a:avLst/>
          </a:prstGeom>
        </p:spPr>
      </p:pic>
      <p:sp>
        <p:nvSpPr>
          <p:cNvPr id="12" name="Text 6"/>
          <p:cNvSpPr/>
          <p:nvPr/>
        </p:nvSpPr>
        <p:spPr>
          <a:xfrm>
            <a:off x="3894162" y="4179019"/>
            <a:ext cx="1941761" cy="181645"/>
          </a:xfrm>
          <a:prstGeom prst="rect">
            <a:avLst/>
          </a:prstGeom>
          <a:noFill/>
          <a:ln/>
        </p:spPr>
        <p:txBody>
          <a:bodyPr wrap="none" lIns="0" tIns="0" rIns="0" bIns="0" rtlCol="0" anchor="t"/>
          <a:lstStyle/>
          <a:p>
            <a:pPr marL="0" indent="0" algn="l">
              <a:lnSpc>
                <a:spcPts val="1400"/>
              </a:lnSpc>
              <a:buNone/>
            </a:pPr>
            <a:r>
              <a:rPr lang="en-US" sz="1100" dirty="0">
                <a:solidFill>
                  <a:srgbClr val="272525"/>
                </a:solidFill>
                <a:latin typeface="Avenir Book" panose="02000503020000020003" pitchFamily="2" charset="0"/>
                <a:ea typeface="Gelasio" pitchFamily="34" charset="-122"/>
                <a:cs typeface="Gelasio" pitchFamily="34" charset="-120"/>
              </a:rPr>
              <a:t>PGT Requisition Management</a:t>
            </a:r>
            <a:endParaRPr lang="en-US" sz="1100" dirty="0">
              <a:latin typeface="Avenir Light" panose="020B0402020203020204" pitchFamily="34" charset="77"/>
            </a:endParaRPr>
          </a:p>
        </p:txBody>
      </p:sp>
      <p:sp>
        <p:nvSpPr>
          <p:cNvPr id="13" name="Text 7"/>
          <p:cNvSpPr/>
          <p:nvPr/>
        </p:nvSpPr>
        <p:spPr>
          <a:xfrm>
            <a:off x="3894162" y="4426074"/>
            <a:ext cx="4784675" cy="360462"/>
          </a:xfrm>
          <a:prstGeom prst="rect">
            <a:avLst/>
          </a:prstGeom>
          <a:noFill/>
          <a:ln/>
        </p:spPr>
        <p:txBody>
          <a:bodyPr wrap="square" lIns="0" tIns="0" rIns="0" bIns="0" rtlCol="0" anchor="t"/>
          <a:lstStyle/>
          <a:p>
            <a:pPr marL="0" indent="0" algn="l">
              <a:lnSpc>
                <a:spcPts val="1400"/>
              </a:lnSpc>
              <a:buNone/>
            </a:pPr>
            <a:r>
              <a:rPr lang="en-US" sz="900" dirty="0">
                <a:solidFill>
                  <a:srgbClr val="272525"/>
                </a:solidFill>
                <a:latin typeface="Avenir" panose="02000503020000020003" pitchFamily="2" charset="0"/>
                <a:ea typeface="Lato" pitchFamily="34" charset="-122"/>
                <a:cs typeface="Lato" pitchFamily="34" charset="-120"/>
              </a:rPr>
              <a:t>Submit and manage Preimplantation Genetic Testing (PGT) requisitions, ensuring accurate completion and timely submission to testing partners.</a:t>
            </a:r>
            <a:endParaRPr lang="en-US" sz="900" dirty="0">
              <a:latin typeface="Avenir Light" panose="020B0402020203020204" pitchFamily="34" charset="77"/>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1127596"/>
            <a:ext cx="4579069"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Equipment, Supplies &amp; Inventory</a:t>
            </a:r>
            <a:endParaRPr lang="en-US" sz="2400" dirty="0">
              <a:latin typeface="Avenir Light" panose="020B0402020203020204" pitchFamily="34" charset="77"/>
            </a:endParaRPr>
          </a:p>
        </p:txBody>
      </p:sp>
      <p:sp>
        <p:nvSpPr>
          <p:cNvPr id="3" name="Shape 1"/>
          <p:cNvSpPr/>
          <p:nvPr/>
        </p:nvSpPr>
        <p:spPr>
          <a:xfrm>
            <a:off x="406822" y="1701180"/>
            <a:ext cx="3680445" cy="2314649"/>
          </a:xfrm>
          <a:prstGeom prst="roundRect">
            <a:avLst>
              <a:gd name="adj" fmla="val 12862"/>
            </a:avLst>
          </a:prstGeom>
          <a:solidFill>
            <a:srgbClr val="510C04"/>
          </a:solidFill>
          <a:ln/>
        </p:spPr>
      </p:sp>
      <p:sp>
        <p:nvSpPr>
          <p:cNvPr id="4" name="Text 2"/>
          <p:cNvSpPr/>
          <p:nvPr/>
        </p:nvSpPr>
        <p:spPr>
          <a:xfrm>
            <a:off x="530796" y="1825154"/>
            <a:ext cx="1698947" cy="193849"/>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Avenir Book" panose="02000503020000020003" pitchFamily="2" charset="0"/>
                <a:ea typeface="Gelasio" pitchFamily="34" charset="-122"/>
                <a:cs typeface="Gelasio" pitchFamily="34" charset="-120"/>
              </a:rPr>
              <a:t>Equipment Maintenance</a:t>
            </a:r>
            <a:endParaRPr lang="en-US" sz="1200" dirty="0">
              <a:latin typeface="Avenir Light" panose="020B0402020203020204" pitchFamily="34" charset="77"/>
            </a:endParaRPr>
          </a:p>
        </p:txBody>
      </p:sp>
      <p:sp>
        <p:nvSpPr>
          <p:cNvPr id="5" name="Text 3"/>
          <p:cNvSpPr/>
          <p:nvPr/>
        </p:nvSpPr>
        <p:spPr>
          <a:xfrm>
            <a:off x="530796" y="2142976"/>
            <a:ext cx="3432497" cy="793849"/>
          </a:xfrm>
          <a:prstGeom prst="rect">
            <a:avLst/>
          </a:prstGeom>
          <a:noFill/>
          <a:ln/>
        </p:spPr>
        <p:txBody>
          <a:bodyPr wrap="square" lIns="0" tIns="0" rIns="0" bIns="0" rtlCol="0" anchor="t"/>
          <a:lstStyle/>
          <a:p>
            <a:pPr marL="0" indent="0" algn="l">
              <a:lnSpc>
                <a:spcPts val="1550"/>
              </a:lnSpc>
              <a:buNone/>
            </a:pPr>
            <a:r>
              <a:rPr lang="en-US" sz="950" dirty="0">
                <a:solidFill>
                  <a:srgbClr val="FFFFFF"/>
                </a:solidFill>
                <a:latin typeface="Avenir" panose="02000503020000020003" pitchFamily="2" charset="0"/>
                <a:ea typeface="Lato" pitchFamily="34" charset="-122"/>
                <a:cs typeface="Lato" pitchFamily="34" charset="-120"/>
              </a:rPr>
              <a:t>Track and coordinate preventative maintenance (PM) schedules and repairs for all laboratory equipment. Maintain PM logs, communicate with service vendors, and ensure critical equipment remains in continuous operational status.</a:t>
            </a:r>
            <a:endParaRPr lang="en-US" sz="950" dirty="0">
              <a:latin typeface="Avenir Light" panose="020B0402020203020204" pitchFamily="34" charset="77"/>
            </a:endParaRPr>
          </a:p>
        </p:txBody>
      </p:sp>
      <p:sp>
        <p:nvSpPr>
          <p:cNvPr id="6" name="Text 4"/>
          <p:cNvSpPr/>
          <p:nvPr/>
        </p:nvSpPr>
        <p:spPr>
          <a:xfrm>
            <a:off x="4305300" y="1825154"/>
            <a:ext cx="2270447"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Supply &amp; Inventory Management</a:t>
            </a:r>
            <a:endParaRPr lang="en-US" sz="1200" dirty="0">
              <a:latin typeface="Avenir Light" panose="020B0402020203020204" pitchFamily="34" charset="77"/>
            </a:endParaRPr>
          </a:p>
        </p:txBody>
      </p:sp>
      <p:sp>
        <p:nvSpPr>
          <p:cNvPr id="7" name="Text 5"/>
          <p:cNvSpPr/>
          <p:nvPr/>
        </p:nvSpPr>
        <p:spPr>
          <a:xfrm>
            <a:off x="4305300" y="2142976"/>
            <a:ext cx="4347270"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Order laboratory supplies and manage ongoing inventory levels to prevent shortages. Responsibilities include vendor communications, expense reporting and budget tracking, and invoice review and approval in accordance with departmental financial controls.</a:t>
            </a:r>
            <a:endParaRPr lang="en-US" sz="950" dirty="0">
              <a:latin typeface="Avenir Light" panose="020B0402020203020204" pitchFamily="34" charset="77"/>
            </a:endParaRPr>
          </a:p>
        </p:txBody>
      </p:sp>
      <p:sp>
        <p:nvSpPr>
          <p:cNvPr id="8" name="Text 6"/>
          <p:cNvSpPr/>
          <p:nvPr/>
        </p:nvSpPr>
        <p:spPr>
          <a:xfrm>
            <a:off x="4305300" y="3048446"/>
            <a:ext cx="4347270" cy="923999"/>
          </a:xfrm>
          <a:prstGeom prst="rect">
            <a:avLst/>
          </a:prstGeom>
          <a:noFill/>
          <a:ln/>
        </p:spPr>
        <p:txBody>
          <a:bodyPr wrap="square" lIns="0" tIns="0" rIns="0" bIns="0" rtlCol="0" anchor="t"/>
          <a:lstStyle/>
          <a:p>
            <a:pPr marL="342900" indent="-342900" algn="l">
              <a:lnSpc>
                <a:spcPts val="1550"/>
              </a:lnSpc>
              <a:buSzPct val="100000"/>
              <a:buChar char="•"/>
            </a:pPr>
            <a:r>
              <a:rPr lang="en-US" sz="950" dirty="0">
                <a:solidFill>
                  <a:srgbClr val="272525"/>
                </a:solidFill>
                <a:latin typeface="Avenir" panose="02000503020000020003" pitchFamily="2" charset="0"/>
                <a:ea typeface="Lato" pitchFamily="34" charset="-122"/>
                <a:cs typeface="Lato" pitchFamily="34" charset="-120"/>
              </a:rPr>
              <a:t>Vendor communication and order placement</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panose="02000503020000020003" pitchFamily="2" charset="0"/>
                <a:ea typeface="Lato" pitchFamily="34" charset="-122"/>
                <a:cs typeface="Lato" pitchFamily="34" charset="-120"/>
              </a:rPr>
              <a:t>Expense reporting and budget adherence</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panose="02000503020000020003" pitchFamily="2" charset="0"/>
                <a:ea typeface="Lato" pitchFamily="34" charset="-122"/>
                <a:cs typeface="Lato" pitchFamily="34" charset="-120"/>
              </a:rPr>
              <a:t>Invoice review and approval</a:t>
            </a:r>
            <a:endParaRPr lang="en-US" sz="950" dirty="0">
              <a:latin typeface="Avenir Light" panose="020B0402020203020204" pitchFamily="34" charset="77"/>
            </a:endParaRPr>
          </a:p>
          <a:p>
            <a:pPr marL="342900" indent="-342900" algn="l">
              <a:lnSpc>
                <a:spcPts val="1550"/>
              </a:lnSpc>
              <a:buSzPct val="100000"/>
              <a:buChar char="•"/>
            </a:pPr>
            <a:r>
              <a:rPr lang="en-US" sz="950" dirty="0">
                <a:solidFill>
                  <a:srgbClr val="272525"/>
                </a:solidFill>
                <a:latin typeface="Avenir" panose="02000503020000020003" pitchFamily="2" charset="0"/>
                <a:ea typeface="Lato" pitchFamily="34" charset="-122"/>
                <a:cs typeface="Lato" pitchFamily="34" charset="-120"/>
              </a:rPr>
              <a:t>Inventory tracking and reorder management</a:t>
            </a:r>
            <a:endParaRPr lang="en-US" sz="950" dirty="0">
              <a:latin typeface="Avenir Light" panose="020B0402020203020204" pitchFamily="34" charset="7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543550" y="0"/>
            <a:ext cx="3600450" cy="5143500"/>
          </a:xfrm>
          <a:prstGeom prst="rect">
            <a:avLst/>
          </a:prstGeom>
          <a:solidFill>
            <a:srgbClr val="F2EEEE"/>
          </a:solidFill>
          <a:ln/>
        </p:spPr>
      </p:sp>
      <p:pic>
        <p:nvPicPr>
          <p:cNvPr id="3" name="Image 0" descr="preencoded.png"/>
          <p:cNvPicPr>
            <a:picLocks noChangeAspect="1"/>
          </p:cNvPicPr>
          <p:nvPr/>
        </p:nvPicPr>
        <p:blipFill>
          <a:blip r:embed="rId3"/>
          <a:stretch>
            <a:fillRect/>
          </a:stretch>
        </p:blipFill>
        <p:spPr>
          <a:xfrm>
            <a:off x="5975300" y="500583"/>
            <a:ext cx="3106638" cy="4142259"/>
          </a:xfrm>
          <a:prstGeom prst="rect">
            <a:avLst/>
          </a:prstGeom>
        </p:spPr>
      </p:pic>
      <p:sp>
        <p:nvSpPr>
          <p:cNvPr id="4" name="Text 1"/>
          <p:cNvSpPr/>
          <p:nvPr/>
        </p:nvSpPr>
        <p:spPr>
          <a:xfrm>
            <a:off x="496119" y="441350"/>
            <a:ext cx="4722763" cy="775097"/>
          </a:xfrm>
          <a:prstGeom prst="rect">
            <a:avLst/>
          </a:prstGeom>
          <a:noFill/>
          <a:ln/>
        </p:spPr>
        <p:txBody>
          <a:bodyPr wrap="squar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Reporting &amp; Regulatory Compliance</a:t>
            </a:r>
            <a:endParaRPr lang="en-US" sz="2400" dirty="0">
              <a:latin typeface="Avenir Light" panose="020B0402020203020204" pitchFamily="34" charset="77"/>
            </a:endParaRPr>
          </a:p>
        </p:txBody>
      </p:sp>
      <p:sp>
        <p:nvSpPr>
          <p:cNvPr id="5" name="Text 2"/>
          <p:cNvSpPr/>
          <p:nvPr/>
        </p:nvSpPr>
        <p:spPr>
          <a:xfrm>
            <a:off x="496119" y="1402482"/>
            <a:ext cx="4722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The Laboratory Coordinator plays an active role in maintaining the laboratory's compliance posture and reporting obligations.</a:t>
            </a:r>
            <a:endParaRPr lang="en-US" sz="950" dirty="0">
              <a:latin typeface="Avenir Light" panose="020B0402020203020204" pitchFamily="34" charset="77"/>
            </a:endParaRPr>
          </a:p>
        </p:txBody>
      </p:sp>
      <p:sp>
        <p:nvSpPr>
          <p:cNvPr id="6" name="Shape 3"/>
          <p:cNvSpPr/>
          <p:nvPr/>
        </p:nvSpPr>
        <p:spPr>
          <a:xfrm>
            <a:off x="496119" y="1938933"/>
            <a:ext cx="2299395" cy="1518047"/>
          </a:xfrm>
          <a:prstGeom prst="roundRect">
            <a:avLst>
              <a:gd name="adj" fmla="val 1225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7" name="Text 4"/>
          <p:cNvSpPr/>
          <p:nvPr/>
        </p:nvSpPr>
        <p:spPr>
          <a:xfrm>
            <a:off x="624855" y="2067669"/>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SART Reporting</a:t>
            </a:r>
            <a:endParaRPr lang="en-US" sz="1200" dirty="0">
              <a:latin typeface="Avenir Light" panose="020B0402020203020204" pitchFamily="34" charset="77"/>
            </a:endParaRPr>
          </a:p>
        </p:txBody>
      </p:sp>
      <p:sp>
        <p:nvSpPr>
          <p:cNvPr id="8" name="Text 5"/>
          <p:cNvSpPr/>
          <p:nvPr/>
        </p:nvSpPr>
        <p:spPr>
          <a:xfrm>
            <a:off x="624855" y="2335932"/>
            <a:ext cx="2041922" cy="992312"/>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Fulfill Society for Assisted Reproductive Technology (SART) data submission requirements and other internal and external reporting obligations on time and accurately.</a:t>
            </a:r>
            <a:endParaRPr lang="en-US" sz="950" dirty="0">
              <a:latin typeface="Avenir Light" panose="020B0402020203020204" pitchFamily="34" charset="77"/>
            </a:endParaRPr>
          </a:p>
        </p:txBody>
      </p:sp>
      <p:sp>
        <p:nvSpPr>
          <p:cNvPr id="9" name="Shape 6"/>
          <p:cNvSpPr/>
          <p:nvPr/>
        </p:nvSpPr>
        <p:spPr>
          <a:xfrm>
            <a:off x="2919487" y="1938933"/>
            <a:ext cx="2299395" cy="1518047"/>
          </a:xfrm>
          <a:prstGeom prst="roundRect">
            <a:avLst>
              <a:gd name="adj" fmla="val 1225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0" name="Text 7"/>
          <p:cNvSpPr/>
          <p:nvPr/>
        </p:nvSpPr>
        <p:spPr>
          <a:xfrm>
            <a:off x="3048223" y="2067669"/>
            <a:ext cx="1901056"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Certifications &amp; Inspections</a:t>
            </a:r>
            <a:endParaRPr lang="en-US" sz="1200" dirty="0">
              <a:latin typeface="Avenir Light" panose="020B0402020203020204" pitchFamily="34" charset="77"/>
            </a:endParaRPr>
          </a:p>
        </p:txBody>
      </p:sp>
      <p:sp>
        <p:nvSpPr>
          <p:cNvPr id="11" name="Text 8"/>
          <p:cNvSpPr/>
          <p:nvPr/>
        </p:nvSpPr>
        <p:spPr>
          <a:xfrm>
            <a:off x="3048223" y="2335932"/>
            <a:ext cx="2041922"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Manage renewal schedules for required laboratory certifications and coordinate preparation for regulatory inspections and audits.</a:t>
            </a:r>
            <a:endParaRPr lang="en-US" sz="950" dirty="0">
              <a:latin typeface="Avenir Light" panose="020B0402020203020204" pitchFamily="34" charset="77"/>
            </a:endParaRPr>
          </a:p>
        </p:txBody>
      </p:sp>
      <p:sp>
        <p:nvSpPr>
          <p:cNvPr id="12" name="Shape 9"/>
          <p:cNvSpPr/>
          <p:nvPr/>
        </p:nvSpPr>
        <p:spPr>
          <a:xfrm>
            <a:off x="496119" y="3580954"/>
            <a:ext cx="4722763" cy="1121122"/>
          </a:xfrm>
          <a:prstGeom prst="roundRect">
            <a:avLst>
              <a:gd name="adj" fmla="val 16597"/>
            </a:avLst>
          </a:prstGeom>
          <a:solidFill>
            <a:srgbClr val="F2EEEE"/>
          </a:solidFill>
          <a:ln w="4763">
            <a:solidFill>
              <a:srgbClr val="D8D4D4"/>
            </a:solidFill>
            <a:prstDash val="solid"/>
          </a:ln>
          <a:effectLst>
            <a:outerShdw dist="15240" dir="2700000" algn="bl" rotWithShape="0">
              <a:srgbClr val="D8D4D4">
                <a:alpha val="100000"/>
              </a:srgbClr>
            </a:outerShdw>
          </a:effectLst>
        </p:spPr>
      </p:sp>
      <p:sp>
        <p:nvSpPr>
          <p:cNvPr id="13" name="Text 10"/>
          <p:cNvSpPr/>
          <p:nvPr/>
        </p:nvSpPr>
        <p:spPr>
          <a:xfrm>
            <a:off x="624855" y="3709690"/>
            <a:ext cx="1727522"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Infection Control &amp; SOPs</a:t>
            </a:r>
            <a:endParaRPr lang="en-US" sz="1200" dirty="0">
              <a:latin typeface="Avenir Light" panose="020B0402020203020204" pitchFamily="34" charset="77"/>
            </a:endParaRPr>
          </a:p>
        </p:txBody>
      </p:sp>
      <p:sp>
        <p:nvSpPr>
          <p:cNvPr id="14" name="Text 11"/>
          <p:cNvSpPr/>
          <p:nvPr/>
        </p:nvSpPr>
        <p:spPr>
          <a:xfrm>
            <a:off x="624855" y="3977953"/>
            <a:ext cx="4465290"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Ensure strict adherence to infection control policies and standard operating procedures (SOPs) to maintain a safe, clean, and compliant working environment at all times.</a:t>
            </a:r>
            <a:endParaRPr lang="en-US" sz="950" dirty="0">
              <a:latin typeface="Avenir Light" panose="020B0402020203020204" pitchFamily="34" charset="77"/>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1092696"/>
            <a:ext cx="3648373"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Administrative Operations</a:t>
            </a:r>
            <a:endParaRPr lang="en-US" sz="2400" dirty="0">
              <a:latin typeface="Avenir Light" panose="020B0402020203020204" pitchFamily="34" charset="77"/>
            </a:endParaRPr>
          </a:p>
        </p:txBody>
      </p:sp>
      <p:sp>
        <p:nvSpPr>
          <p:cNvPr id="3" name="Text 1"/>
          <p:cNvSpPr/>
          <p:nvPr/>
        </p:nvSpPr>
        <p:spPr>
          <a:xfrm>
            <a:off x="496119" y="1790254"/>
            <a:ext cx="1961778"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Data Entry &amp; Recordkeeping</a:t>
            </a:r>
            <a:endParaRPr lang="en-US" sz="1200" dirty="0">
              <a:latin typeface="Avenir Light" panose="020B0402020203020204" pitchFamily="34" charset="77"/>
            </a:endParaRPr>
          </a:p>
        </p:txBody>
      </p:sp>
      <p:sp>
        <p:nvSpPr>
          <p:cNvPr id="4" name="Text 2"/>
          <p:cNvSpPr/>
          <p:nvPr/>
        </p:nvSpPr>
        <p:spPr>
          <a:xfrm>
            <a:off x="496119" y="2108076"/>
            <a:ext cx="3924598"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Perform accurate data entry across multiple platforms including the Electronic Medical Record (EMR) system and Donor Database. Maintain up-to-date KPI tracking to support leadership decision-making and operational reporting.</a:t>
            </a:r>
            <a:endParaRPr lang="en-US" sz="950" dirty="0">
              <a:latin typeface="Avenir Light" panose="020B0402020203020204" pitchFamily="34" charset="77"/>
            </a:endParaRPr>
          </a:p>
        </p:txBody>
      </p:sp>
      <p:sp>
        <p:nvSpPr>
          <p:cNvPr id="5" name="Text 3"/>
          <p:cNvSpPr/>
          <p:nvPr/>
        </p:nvSpPr>
        <p:spPr>
          <a:xfrm>
            <a:off x="496119" y="3025899"/>
            <a:ext cx="1655118"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Document Management</a:t>
            </a:r>
            <a:endParaRPr lang="en-US" sz="1200" dirty="0">
              <a:latin typeface="Avenir Light" panose="020B0402020203020204" pitchFamily="34" charset="77"/>
            </a:endParaRPr>
          </a:p>
        </p:txBody>
      </p:sp>
      <p:sp>
        <p:nvSpPr>
          <p:cNvPr id="6" name="Text 4"/>
          <p:cNvSpPr/>
          <p:nvPr/>
        </p:nvSpPr>
        <p:spPr>
          <a:xfrm>
            <a:off x="496119" y="3343721"/>
            <a:ext cx="3924598" cy="595387"/>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Handle faxing, scanning, and uploading of clinical and administrative documents, ensuring records are properly filed and accessible within required systems.</a:t>
            </a:r>
            <a:endParaRPr lang="en-US" sz="950" dirty="0">
              <a:latin typeface="Avenir Light" panose="020B0402020203020204" pitchFamily="34" charset="77"/>
            </a:endParaRPr>
          </a:p>
        </p:txBody>
      </p:sp>
      <p:sp>
        <p:nvSpPr>
          <p:cNvPr id="7" name="Text 5"/>
          <p:cNvSpPr/>
          <p:nvPr/>
        </p:nvSpPr>
        <p:spPr>
          <a:xfrm>
            <a:off x="4728046" y="1790254"/>
            <a:ext cx="214803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Calendar &amp; Event Coordination</a:t>
            </a:r>
            <a:endParaRPr lang="en-US" sz="1200" dirty="0">
              <a:latin typeface="Avenir Light" panose="020B0402020203020204" pitchFamily="34" charset="77"/>
            </a:endParaRPr>
          </a:p>
        </p:txBody>
      </p:sp>
      <p:sp>
        <p:nvSpPr>
          <p:cNvPr id="8" name="Text 6"/>
          <p:cNvSpPr/>
          <p:nvPr/>
        </p:nvSpPr>
        <p:spPr>
          <a:xfrm>
            <a:off x="4728046" y="2108076"/>
            <a:ext cx="3924598"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Manage team calendars, coordinate scheduling of meetings, and facilitate event logistics for the laboratory and clinical staff as needed.</a:t>
            </a:r>
            <a:endParaRPr lang="en-US" sz="950" dirty="0">
              <a:latin typeface="Avenir Light" panose="020B0402020203020204" pitchFamily="34" charset="77"/>
            </a:endParaRPr>
          </a:p>
        </p:txBody>
      </p:sp>
      <p:sp>
        <p:nvSpPr>
          <p:cNvPr id="9" name="Text 7"/>
          <p:cNvSpPr/>
          <p:nvPr/>
        </p:nvSpPr>
        <p:spPr>
          <a:xfrm>
            <a:off x="4728046" y="2628974"/>
            <a:ext cx="1550566" cy="193849"/>
          </a:xfrm>
          <a:prstGeom prst="rect">
            <a:avLst/>
          </a:prstGeom>
          <a:noFill/>
          <a:ln/>
        </p:spPr>
        <p:txBody>
          <a:bodyPr wrap="none" lIns="0" tIns="0" rIns="0" bIns="0" rtlCol="0" anchor="t"/>
          <a:lstStyle/>
          <a:p>
            <a:pPr marL="0" indent="0" algn="l">
              <a:lnSpc>
                <a:spcPts val="1500"/>
              </a:lnSpc>
              <a:buNone/>
            </a:pPr>
            <a:r>
              <a:rPr lang="en-US" sz="1200" dirty="0">
                <a:solidFill>
                  <a:srgbClr val="BF36B4"/>
                </a:solidFill>
                <a:latin typeface="Avenir Book" panose="02000503020000020003" pitchFamily="2" charset="0"/>
                <a:ea typeface="Gelasio" pitchFamily="34" charset="-122"/>
                <a:cs typeface="Gelasio" pitchFamily="34" charset="-120"/>
              </a:rPr>
              <a:t>Payment Collection</a:t>
            </a:r>
            <a:endParaRPr lang="en-US" sz="1200" dirty="0">
              <a:latin typeface="Avenir Light" panose="020B0402020203020204" pitchFamily="34" charset="77"/>
            </a:endParaRPr>
          </a:p>
        </p:txBody>
      </p:sp>
      <p:sp>
        <p:nvSpPr>
          <p:cNvPr id="10" name="Text 8"/>
          <p:cNvSpPr/>
          <p:nvPr/>
        </p:nvSpPr>
        <p:spPr>
          <a:xfrm>
            <a:off x="4728046" y="2946797"/>
            <a:ext cx="3924598" cy="793849"/>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Collect and process patient payments for laboratory services, including fees for Diagnostic Semen Analyses and specimen ship-in/out services. Maintain accurate records of transactions in accordance with billing policies.</a:t>
            </a:r>
            <a:endParaRPr lang="en-US" sz="950" dirty="0">
              <a:latin typeface="Avenir Light" panose="020B0402020203020204" pitchFamily="34"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449610" y="357188"/>
            <a:ext cx="1281038" cy="204564"/>
          </a:xfrm>
          <a:prstGeom prst="roundRect">
            <a:avLst>
              <a:gd name="adj" fmla="val 65946"/>
            </a:avLst>
          </a:prstGeom>
          <a:solidFill>
            <a:srgbClr val="F9D2E8"/>
          </a:solidFill>
          <a:ln/>
        </p:spPr>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7029" y="414486"/>
            <a:ext cx="89892" cy="89892"/>
          </a:xfrm>
          <a:prstGeom prst="rect">
            <a:avLst/>
          </a:prstGeom>
        </p:spPr>
      </p:pic>
      <p:sp>
        <p:nvSpPr>
          <p:cNvPr id="4" name="Text 1"/>
          <p:cNvSpPr/>
          <p:nvPr/>
        </p:nvSpPr>
        <p:spPr>
          <a:xfrm>
            <a:off x="651867" y="390897"/>
            <a:ext cx="1011362" cy="137145"/>
          </a:xfrm>
          <a:prstGeom prst="rect">
            <a:avLst/>
          </a:prstGeom>
          <a:noFill/>
          <a:ln/>
        </p:spPr>
        <p:txBody>
          <a:bodyPr wrap="none" lIns="0" tIns="0" rIns="0" bIns="0" rtlCol="0" anchor="t"/>
          <a:lstStyle/>
          <a:p>
            <a:pPr marL="0" indent="0" algn="l">
              <a:lnSpc>
                <a:spcPts val="1050"/>
              </a:lnSpc>
              <a:buNone/>
            </a:pPr>
            <a:r>
              <a:rPr lang="en-US" sz="700" dirty="0">
                <a:solidFill>
                  <a:srgbClr val="272525"/>
                </a:solidFill>
                <a:latin typeface="Avenir" panose="02000503020000020003" pitchFamily="2" charset="0"/>
                <a:ea typeface="Lato" pitchFamily="34" charset="-122"/>
                <a:cs typeface="Lato" pitchFamily="34" charset="-120"/>
              </a:rPr>
              <a:t>INTERNAL OPERATIONS</a:t>
            </a:r>
            <a:endParaRPr lang="en-US" sz="700" dirty="0">
              <a:latin typeface="Avenir Light" panose="020B0402020203020204" pitchFamily="34" charset="77"/>
            </a:endParaRPr>
          </a:p>
        </p:txBody>
      </p:sp>
      <p:sp>
        <p:nvSpPr>
          <p:cNvPr id="5" name="Text 2"/>
          <p:cNvSpPr/>
          <p:nvPr/>
        </p:nvSpPr>
        <p:spPr>
          <a:xfrm>
            <a:off x="449610" y="602456"/>
            <a:ext cx="6122789" cy="351309"/>
          </a:xfrm>
          <a:prstGeom prst="rect">
            <a:avLst/>
          </a:prstGeom>
          <a:noFill/>
          <a:ln/>
        </p:spPr>
        <p:txBody>
          <a:bodyPr wrap="none" lIns="0" tIns="0" rIns="0" bIns="0" rtlCol="0" anchor="t"/>
          <a:lstStyle/>
          <a:p>
            <a:pPr marL="0" indent="0" algn="l">
              <a:lnSpc>
                <a:spcPts val="2750"/>
              </a:lnSpc>
              <a:buNone/>
            </a:pPr>
            <a:r>
              <a:rPr lang="en-US" sz="2200" dirty="0">
                <a:solidFill>
                  <a:srgbClr val="BF36B4"/>
                </a:solidFill>
                <a:latin typeface="Avenir Book" panose="02000503020000020003" pitchFamily="2" charset="0"/>
                <a:ea typeface="Gelasio" pitchFamily="34" charset="-122"/>
                <a:cs typeface="Gelasio" pitchFamily="34" charset="-120"/>
              </a:rPr>
              <a:t>Internal Coordination: Biopsy Thaws &amp; Refreezes</a:t>
            </a:r>
            <a:endParaRPr lang="en-US" sz="2200" dirty="0">
              <a:latin typeface="Avenir Light" panose="020B0402020203020204" pitchFamily="34" charset="77"/>
            </a:endParaRPr>
          </a:p>
        </p:txBody>
      </p:sp>
      <p:sp>
        <p:nvSpPr>
          <p:cNvPr id="6" name="Shape 3"/>
          <p:cNvSpPr/>
          <p:nvPr/>
        </p:nvSpPr>
        <p:spPr>
          <a:xfrm>
            <a:off x="449610" y="1106537"/>
            <a:ext cx="8244780" cy="620688"/>
          </a:xfrm>
          <a:prstGeom prst="roundRect">
            <a:avLst>
              <a:gd name="adj" fmla="val 27168"/>
            </a:avLst>
          </a:prstGeom>
          <a:solidFill>
            <a:srgbClr val="B6D6FC"/>
          </a:solidFill>
          <a:ln/>
        </p:spPr>
      </p:sp>
      <p:pic>
        <p:nvPicPr>
          <p:cNvPr id="7" name="Image 1" descr="preencoded.png"/>
          <p:cNvPicPr>
            <a:picLocks noChangeAspect="1"/>
          </p:cNvPicPr>
          <p:nvPr/>
        </p:nvPicPr>
        <p:blipFill>
          <a:blip r:embed="rId5"/>
          <a:stretch>
            <a:fillRect/>
          </a:stretch>
        </p:blipFill>
        <p:spPr>
          <a:xfrm>
            <a:off x="561975" y="1277169"/>
            <a:ext cx="140494" cy="112365"/>
          </a:xfrm>
          <a:prstGeom prst="rect">
            <a:avLst/>
          </a:prstGeom>
        </p:spPr>
      </p:pic>
      <p:sp>
        <p:nvSpPr>
          <p:cNvPr id="8" name="Text 4"/>
          <p:cNvSpPr/>
          <p:nvPr/>
        </p:nvSpPr>
        <p:spPr>
          <a:xfrm>
            <a:off x="814834" y="1236464"/>
            <a:ext cx="7767191" cy="342900"/>
          </a:xfrm>
          <a:prstGeom prst="rect">
            <a:avLst/>
          </a:prstGeom>
          <a:noFill/>
          <a:ln/>
        </p:spPr>
        <p:txBody>
          <a:bodyPr wrap="square" lIns="0" tIns="0" rIns="0" bIns="0" rtlCol="0" anchor="t"/>
          <a:lstStyle/>
          <a:p>
            <a:pPr marL="0" indent="0" algn="l">
              <a:lnSpc>
                <a:spcPts val="1300"/>
              </a:lnSpc>
              <a:buNone/>
            </a:pPr>
            <a:r>
              <a:rPr lang="en-US" sz="850" dirty="0">
                <a:solidFill>
                  <a:srgbClr val="000000"/>
                </a:solidFill>
                <a:latin typeface="Avenir" panose="02000503020000020003" pitchFamily="2" charset="0"/>
                <a:ea typeface="Lato" pitchFamily="34" charset="-122"/>
                <a:cs typeface="Lato" pitchFamily="34" charset="-120"/>
              </a:rPr>
              <a:t>This workflow is managed internally via the TEAMs board and is not reflected in the formal job description, but represents an essential operational responsibility of this role.</a:t>
            </a:r>
            <a:endParaRPr lang="en-US" sz="850" dirty="0">
              <a:latin typeface="Avenir Light" panose="020B0402020203020204" pitchFamily="34" charset="77"/>
            </a:endParaRPr>
          </a:p>
        </p:txBody>
      </p:sp>
      <p:sp>
        <p:nvSpPr>
          <p:cNvPr id="9" name="Text 5"/>
          <p:cNvSpPr/>
          <p:nvPr/>
        </p:nvSpPr>
        <p:spPr>
          <a:xfrm>
            <a:off x="449610" y="1841822"/>
            <a:ext cx="8244780" cy="514350"/>
          </a:xfrm>
          <a:prstGeom prst="rect">
            <a:avLst/>
          </a:prstGeom>
          <a:noFill/>
          <a:ln/>
        </p:spPr>
        <p:txBody>
          <a:bodyPr wrap="square" lIns="0" tIns="0" rIns="0" bIns="0" rtlCol="0" anchor="t"/>
          <a:lstStyle/>
          <a:p>
            <a:pPr marL="0" indent="0" algn="l">
              <a:lnSpc>
                <a:spcPts val="1300"/>
              </a:lnSpc>
              <a:buNone/>
            </a:pPr>
            <a:r>
              <a:rPr lang="en-US" sz="850" dirty="0">
                <a:solidFill>
                  <a:srgbClr val="272525"/>
                </a:solidFill>
                <a:latin typeface="Avenir" panose="02000503020000020003" pitchFamily="2" charset="0"/>
                <a:ea typeface="Lato" pitchFamily="34" charset="-122"/>
                <a:cs typeface="Lato" pitchFamily="34" charset="-120"/>
              </a:rPr>
              <a:t>The Laboratory Coordinator is responsible for coordinating and communicating across internal teams regarding biopsy thaw and refreeze cases. This includes ensuring that all relevant departments — most critically, the financial clearance team — are aligned and have completed their respective steps before a biopsy thaw or refreeze proceeds.</a:t>
            </a:r>
            <a:endParaRPr lang="en-US" sz="850" dirty="0">
              <a:latin typeface="Avenir Light" panose="020B0402020203020204" pitchFamily="34" charset="77"/>
            </a:endParaRPr>
          </a:p>
        </p:txBody>
      </p:sp>
      <p:pic>
        <p:nvPicPr>
          <p:cNvPr id="10" name="Image 2" descr="preencoded.png"/>
          <p:cNvPicPr>
            <a:picLocks noChangeAspect="1"/>
          </p:cNvPicPr>
          <p:nvPr/>
        </p:nvPicPr>
        <p:blipFill>
          <a:blip r:embed="rId6"/>
          <a:stretch>
            <a:fillRect/>
          </a:stretch>
        </p:blipFill>
        <p:spPr>
          <a:xfrm>
            <a:off x="449610" y="2470770"/>
            <a:ext cx="4122390" cy="449610"/>
          </a:xfrm>
          <a:prstGeom prst="rect">
            <a:avLst/>
          </a:prstGeom>
        </p:spPr>
      </p:pic>
      <p:sp>
        <p:nvSpPr>
          <p:cNvPr id="11" name="Text 6"/>
          <p:cNvSpPr/>
          <p:nvPr/>
        </p:nvSpPr>
        <p:spPr>
          <a:xfrm>
            <a:off x="561975" y="3022253"/>
            <a:ext cx="1405161" cy="175617"/>
          </a:xfrm>
          <a:prstGeom prst="rect">
            <a:avLst/>
          </a:prstGeom>
          <a:noFill/>
          <a:ln/>
        </p:spPr>
        <p:txBody>
          <a:bodyPr wrap="none" lIns="0" tIns="0" rIns="0" bIns="0" rtlCol="0" anchor="t"/>
          <a:lstStyle/>
          <a:p>
            <a:pPr marL="0" indent="0" algn="l">
              <a:lnSpc>
                <a:spcPts val="1350"/>
              </a:lnSpc>
              <a:buNone/>
            </a:pPr>
            <a:r>
              <a:rPr lang="en-US" sz="1100" dirty="0">
                <a:solidFill>
                  <a:srgbClr val="272525"/>
                </a:solidFill>
                <a:latin typeface="Avenir Book" panose="02000503020000020003" pitchFamily="2" charset="0"/>
                <a:ea typeface="Gelasio" pitchFamily="34" charset="-122"/>
                <a:cs typeface="Gelasio" pitchFamily="34" charset="-120"/>
              </a:rPr>
              <a:t>Case Initiated</a:t>
            </a:r>
            <a:endParaRPr lang="en-US" sz="1100" dirty="0">
              <a:latin typeface="Avenir Light" panose="020B0402020203020204" pitchFamily="34" charset="77"/>
            </a:endParaRPr>
          </a:p>
        </p:txBody>
      </p:sp>
      <p:sp>
        <p:nvSpPr>
          <p:cNvPr id="12" name="Text 7"/>
          <p:cNvSpPr/>
          <p:nvPr/>
        </p:nvSpPr>
        <p:spPr>
          <a:xfrm>
            <a:off x="561975" y="3258964"/>
            <a:ext cx="3897660" cy="171450"/>
          </a:xfrm>
          <a:prstGeom prst="rect">
            <a:avLst/>
          </a:prstGeom>
          <a:noFill/>
          <a:ln/>
        </p:spPr>
        <p:txBody>
          <a:bodyPr wrap="none" lIns="0" tIns="0" rIns="0" bIns="0" rtlCol="0" anchor="t"/>
          <a:lstStyle/>
          <a:p>
            <a:pPr marL="0" indent="0" algn="l">
              <a:lnSpc>
                <a:spcPts val="1300"/>
              </a:lnSpc>
              <a:buNone/>
            </a:pPr>
            <a:r>
              <a:rPr lang="en-US" sz="850" dirty="0">
                <a:solidFill>
                  <a:srgbClr val="272525"/>
                </a:solidFill>
                <a:latin typeface="Avenir" panose="02000503020000020003" pitchFamily="2" charset="0"/>
                <a:ea typeface="Lato" pitchFamily="34" charset="-122"/>
                <a:cs typeface="Lato" pitchFamily="34" charset="-120"/>
              </a:rPr>
              <a:t>Lab or clinical team flags upcoming biopsy thaw or refreeze on TEAMs board.</a:t>
            </a:r>
            <a:endParaRPr lang="en-US" sz="850" dirty="0">
              <a:latin typeface="Avenir Light" panose="020B0402020203020204" pitchFamily="34" charset="77"/>
            </a:endParaRPr>
          </a:p>
        </p:txBody>
      </p:sp>
      <p:pic>
        <p:nvPicPr>
          <p:cNvPr id="13" name="Image 3" descr="preencoded.png"/>
          <p:cNvPicPr>
            <a:picLocks noChangeAspect="1"/>
          </p:cNvPicPr>
          <p:nvPr/>
        </p:nvPicPr>
        <p:blipFill>
          <a:blip r:embed="rId7"/>
          <a:stretch>
            <a:fillRect/>
          </a:stretch>
        </p:blipFill>
        <p:spPr>
          <a:xfrm>
            <a:off x="4572000" y="2470770"/>
            <a:ext cx="4122390" cy="449610"/>
          </a:xfrm>
          <a:prstGeom prst="rect">
            <a:avLst/>
          </a:prstGeom>
        </p:spPr>
      </p:pic>
      <p:sp>
        <p:nvSpPr>
          <p:cNvPr id="14" name="Text 8"/>
          <p:cNvSpPr/>
          <p:nvPr/>
        </p:nvSpPr>
        <p:spPr>
          <a:xfrm>
            <a:off x="4684365" y="3022253"/>
            <a:ext cx="1405161" cy="175617"/>
          </a:xfrm>
          <a:prstGeom prst="rect">
            <a:avLst/>
          </a:prstGeom>
          <a:noFill/>
          <a:ln/>
        </p:spPr>
        <p:txBody>
          <a:bodyPr wrap="none" lIns="0" tIns="0" rIns="0" bIns="0" rtlCol="0" anchor="t"/>
          <a:lstStyle/>
          <a:p>
            <a:pPr marL="0" indent="0" algn="l">
              <a:lnSpc>
                <a:spcPts val="1350"/>
              </a:lnSpc>
              <a:buNone/>
            </a:pPr>
            <a:r>
              <a:rPr lang="en-US" sz="1100" dirty="0">
                <a:solidFill>
                  <a:srgbClr val="272525"/>
                </a:solidFill>
                <a:latin typeface="Avenir Book" panose="02000503020000020003" pitchFamily="2" charset="0"/>
                <a:ea typeface="Gelasio" pitchFamily="34" charset="-122"/>
                <a:cs typeface="Gelasio" pitchFamily="34" charset="-120"/>
              </a:rPr>
              <a:t>Financial Clearance</a:t>
            </a:r>
            <a:endParaRPr lang="en-US" sz="1100" dirty="0">
              <a:latin typeface="Avenir Light" panose="020B0402020203020204" pitchFamily="34" charset="77"/>
            </a:endParaRPr>
          </a:p>
        </p:txBody>
      </p:sp>
      <p:sp>
        <p:nvSpPr>
          <p:cNvPr id="15" name="Text 9"/>
          <p:cNvSpPr/>
          <p:nvPr/>
        </p:nvSpPr>
        <p:spPr>
          <a:xfrm>
            <a:off x="4684365" y="3258964"/>
            <a:ext cx="3897660" cy="171450"/>
          </a:xfrm>
          <a:prstGeom prst="rect">
            <a:avLst/>
          </a:prstGeom>
          <a:noFill/>
          <a:ln/>
        </p:spPr>
        <p:txBody>
          <a:bodyPr wrap="none" lIns="0" tIns="0" rIns="0" bIns="0" rtlCol="0" anchor="t"/>
          <a:lstStyle/>
          <a:p>
            <a:pPr marL="0" indent="0" algn="l">
              <a:lnSpc>
                <a:spcPts val="1300"/>
              </a:lnSpc>
              <a:buNone/>
            </a:pPr>
            <a:r>
              <a:rPr lang="en-US" sz="850" dirty="0">
                <a:solidFill>
                  <a:srgbClr val="272525"/>
                </a:solidFill>
                <a:latin typeface="Avenir" panose="02000503020000020003" pitchFamily="2" charset="0"/>
                <a:ea typeface="Lato" pitchFamily="34" charset="-122"/>
                <a:cs typeface="Lato" pitchFamily="34" charset="-120"/>
              </a:rPr>
              <a:t>Coordinator confirms financial clearance is obtained prior to proceeding.</a:t>
            </a:r>
            <a:endParaRPr lang="en-US" sz="850" dirty="0">
              <a:latin typeface="Avenir Light" panose="020B0402020203020204" pitchFamily="34" charset="77"/>
            </a:endParaRPr>
          </a:p>
        </p:txBody>
      </p:sp>
      <p:pic>
        <p:nvPicPr>
          <p:cNvPr id="16" name="Image 4" descr="preencoded.png"/>
          <p:cNvPicPr>
            <a:picLocks noChangeAspect="1"/>
          </p:cNvPicPr>
          <p:nvPr/>
        </p:nvPicPr>
        <p:blipFill>
          <a:blip r:embed="rId8"/>
          <a:stretch>
            <a:fillRect/>
          </a:stretch>
        </p:blipFill>
        <p:spPr>
          <a:xfrm>
            <a:off x="449610" y="3542779"/>
            <a:ext cx="4122390" cy="449610"/>
          </a:xfrm>
          <a:prstGeom prst="rect">
            <a:avLst/>
          </a:prstGeom>
        </p:spPr>
      </p:pic>
      <p:sp>
        <p:nvSpPr>
          <p:cNvPr id="17" name="Text 10"/>
          <p:cNvSpPr/>
          <p:nvPr/>
        </p:nvSpPr>
        <p:spPr>
          <a:xfrm>
            <a:off x="561975" y="4094262"/>
            <a:ext cx="1405161" cy="175617"/>
          </a:xfrm>
          <a:prstGeom prst="rect">
            <a:avLst/>
          </a:prstGeom>
          <a:noFill/>
          <a:ln/>
        </p:spPr>
        <p:txBody>
          <a:bodyPr wrap="none" lIns="0" tIns="0" rIns="0" bIns="0" rtlCol="0" anchor="t"/>
          <a:lstStyle/>
          <a:p>
            <a:pPr marL="0" indent="0" algn="l">
              <a:lnSpc>
                <a:spcPts val="1350"/>
              </a:lnSpc>
              <a:buNone/>
            </a:pPr>
            <a:r>
              <a:rPr lang="en-US" sz="1100" dirty="0">
                <a:solidFill>
                  <a:srgbClr val="272525"/>
                </a:solidFill>
                <a:latin typeface="Avenir Book" panose="02000503020000020003" pitchFamily="2" charset="0"/>
                <a:ea typeface="Gelasio" pitchFamily="34" charset="-122"/>
                <a:cs typeface="Gelasio" pitchFamily="34" charset="-120"/>
              </a:rPr>
              <a:t>Internal Notification</a:t>
            </a:r>
            <a:endParaRPr lang="en-US" sz="1100" dirty="0">
              <a:latin typeface="Avenir Light" panose="020B0402020203020204" pitchFamily="34" charset="77"/>
            </a:endParaRPr>
          </a:p>
        </p:txBody>
      </p:sp>
      <p:sp>
        <p:nvSpPr>
          <p:cNvPr id="18" name="Text 11"/>
          <p:cNvSpPr/>
          <p:nvPr/>
        </p:nvSpPr>
        <p:spPr>
          <a:xfrm>
            <a:off x="561975" y="4330973"/>
            <a:ext cx="3897660" cy="171450"/>
          </a:xfrm>
          <a:prstGeom prst="rect">
            <a:avLst/>
          </a:prstGeom>
          <a:noFill/>
          <a:ln/>
        </p:spPr>
        <p:txBody>
          <a:bodyPr wrap="none" lIns="0" tIns="0" rIns="0" bIns="0" rtlCol="0" anchor="t"/>
          <a:lstStyle/>
          <a:p>
            <a:pPr marL="0" indent="0" algn="l">
              <a:lnSpc>
                <a:spcPts val="1300"/>
              </a:lnSpc>
              <a:buNone/>
            </a:pPr>
            <a:r>
              <a:rPr lang="en-US" sz="850" dirty="0">
                <a:solidFill>
                  <a:srgbClr val="272525"/>
                </a:solidFill>
                <a:latin typeface="Avenir" panose="02000503020000020003" pitchFamily="2" charset="0"/>
                <a:ea typeface="Lato" pitchFamily="34" charset="-122"/>
                <a:cs typeface="Lato" pitchFamily="34" charset="-120"/>
              </a:rPr>
              <a:t>All relevant teams are notified and aligned on timing and logistics.</a:t>
            </a:r>
            <a:endParaRPr lang="en-US" sz="850" dirty="0">
              <a:latin typeface="Avenir Light" panose="020B0402020203020204" pitchFamily="34" charset="77"/>
            </a:endParaRPr>
          </a:p>
        </p:txBody>
      </p:sp>
      <p:pic>
        <p:nvPicPr>
          <p:cNvPr id="19" name="Image 5" descr="preencoded.png"/>
          <p:cNvPicPr>
            <a:picLocks noChangeAspect="1"/>
          </p:cNvPicPr>
          <p:nvPr/>
        </p:nvPicPr>
        <p:blipFill>
          <a:blip r:embed="rId9"/>
          <a:stretch>
            <a:fillRect/>
          </a:stretch>
        </p:blipFill>
        <p:spPr>
          <a:xfrm>
            <a:off x="4572000" y="3542779"/>
            <a:ext cx="4122390" cy="449610"/>
          </a:xfrm>
          <a:prstGeom prst="rect">
            <a:avLst/>
          </a:prstGeom>
        </p:spPr>
      </p:pic>
      <p:sp>
        <p:nvSpPr>
          <p:cNvPr id="20" name="Text 12"/>
          <p:cNvSpPr/>
          <p:nvPr/>
        </p:nvSpPr>
        <p:spPr>
          <a:xfrm>
            <a:off x="4684365" y="4094262"/>
            <a:ext cx="1405161" cy="175617"/>
          </a:xfrm>
          <a:prstGeom prst="rect">
            <a:avLst/>
          </a:prstGeom>
          <a:noFill/>
          <a:ln/>
        </p:spPr>
        <p:txBody>
          <a:bodyPr wrap="none" lIns="0" tIns="0" rIns="0" bIns="0" rtlCol="0" anchor="t"/>
          <a:lstStyle/>
          <a:p>
            <a:pPr marL="0" indent="0" algn="l">
              <a:lnSpc>
                <a:spcPts val="1350"/>
              </a:lnSpc>
              <a:buNone/>
            </a:pPr>
            <a:r>
              <a:rPr lang="en-US" sz="1100" dirty="0">
                <a:solidFill>
                  <a:srgbClr val="272525"/>
                </a:solidFill>
                <a:latin typeface="Avenir Book" panose="02000503020000020003" pitchFamily="2" charset="0"/>
                <a:ea typeface="Gelasio" pitchFamily="34" charset="-122"/>
                <a:cs typeface="Gelasio" pitchFamily="34" charset="-120"/>
              </a:rPr>
              <a:t>Procedure Proceeds</a:t>
            </a:r>
            <a:endParaRPr lang="en-US" sz="1100" dirty="0">
              <a:latin typeface="Avenir Light" panose="020B0402020203020204" pitchFamily="34" charset="77"/>
            </a:endParaRPr>
          </a:p>
        </p:txBody>
      </p:sp>
      <p:sp>
        <p:nvSpPr>
          <p:cNvPr id="21" name="Text 13"/>
          <p:cNvSpPr/>
          <p:nvPr/>
        </p:nvSpPr>
        <p:spPr>
          <a:xfrm>
            <a:off x="4684365" y="4330973"/>
            <a:ext cx="3897660" cy="342900"/>
          </a:xfrm>
          <a:prstGeom prst="rect">
            <a:avLst/>
          </a:prstGeom>
          <a:noFill/>
          <a:ln/>
        </p:spPr>
        <p:txBody>
          <a:bodyPr wrap="square" lIns="0" tIns="0" rIns="0" bIns="0" rtlCol="0" anchor="t"/>
          <a:lstStyle/>
          <a:p>
            <a:pPr marL="0" indent="0" algn="l">
              <a:lnSpc>
                <a:spcPts val="1300"/>
              </a:lnSpc>
              <a:buNone/>
            </a:pPr>
            <a:r>
              <a:rPr lang="en-US" sz="850" dirty="0">
                <a:solidFill>
                  <a:srgbClr val="272525"/>
                </a:solidFill>
                <a:latin typeface="Avenir" panose="02000503020000020003" pitchFamily="2" charset="0"/>
                <a:ea typeface="Lato" pitchFamily="34" charset="-122"/>
                <a:cs typeface="Lato" pitchFamily="34" charset="-120"/>
              </a:rPr>
              <a:t>Coordinator confirms readiness and documents completion on the TEAMs board.</a:t>
            </a:r>
            <a:endParaRPr lang="en-US" sz="850" dirty="0">
              <a:latin typeface="Avenir Light" panose="020B0402020203020204" pitchFamily="34"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878532"/>
            <a:ext cx="3931816" cy="387548"/>
          </a:xfrm>
          <a:prstGeom prst="rect">
            <a:avLst/>
          </a:prstGeom>
          <a:noFill/>
          <a:ln/>
        </p:spPr>
        <p:txBody>
          <a:bodyPr wrap="none" lIns="0" tIns="0" rIns="0" bIns="0" rtlCol="0" anchor="t"/>
          <a:lstStyle/>
          <a:p>
            <a:pPr marL="0" indent="0" algn="l">
              <a:lnSpc>
                <a:spcPts val="3050"/>
              </a:lnSpc>
              <a:buNone/>
            </a:pPr>
            <a:r>
              <a:rPr lang="en-US" sz="2400" dirty="0">
                <a:solidFill>
                  <a:srgbClr val="BF36B4"/>
                </a:solidFill>
                <a:latin typeface="Avenir Book" panose="02000503020000020003" pitchFamily="2" charset="0"/>
                <a:ea typeface="Gelasio" pitchFamily="34" charset="-122"/>
                <a:cs typeface="Gelasio" pitchFamily="34" charset="-120"/>
              </a:rPr>
              <a:t>Summary of Responsibilities</a:t>
            </a:r>
            <a:endParaRPr lang="en-US" sz="2400" dirty="0">
              <a:latin typeface="Avenir Light" panose="020B0402020203020204" pitchFamily="34" charset="77"/>
            </a:endParaRPr>
          </a:p>
        </p:txBody>
      </p:sp>
      <p:sp>
        <p:nvSpPr>
          <p:cNvPr id="3" name="Text 1"/>
          <p:cNvSpPr/>
          <p:nvPr/>
        </p:nvSpPr>
        <p:spPr>
          <a:xfrm>
            <a:off x="496119" y="1514103"/>
            <a:ext cx="8151763"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The Laboratory Coordinator role encompasses a wide scope of patient-facing, clinical, operational, and administrative functions essential to the success of a high-performing reproductive laboratory.</a:t>
            </a:r>
            <a:endParaRPr lang="en-US" sz="950" dirty="0">
              <a:latin typeface="Avenir Light" panose="020B0402020203020204" pitchFamily="34" charset="77"/>
            </a:endParaRPr>
          </a:p>
        </p:txBody>
      </p:sp>
      <p:sp>
        <p:nvSpPr>
          <p:cNvPr id="4" name="Text 2"/>
          <p:cNvSpPr/>
          <p:nvPr/>
        </p:nvSpPr>
        <p:spPr>
          <a:xfrm>
            <a:off x="496119" y="2050554"/>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01</a:t>
            </a:r>
            <a:endParaRPr lang="en-US" sz="950" dirty="0">
              <a:latin typeface="Avenir Light" panose="020B0402020203020204" pitchFamily="34" charset="77"/>
            </a:endParaRPr>
          </a:p>
        </p:txBody>
      </p:sp>
      <p:pic>
        <p:nvPicPr>
          <p:cNvPr id="5" name="Image 0" descr="preencoded.png"/>
          <p:cNvPicPr>
            <a:picLocks noChangeAspect="1"/>
          </p:cNvPicPr>
          <p:nvPr/>
        </p:nvPicPr>
        <p:blipFill>
          <a:blip r:embed="rId3"/>
          <a:stretch>
            <a:fillRect/>
          </a:stretch>
        </p:blipFill>
        <p:spPr>
          <a:xfrm>
            <a:off x="496119" y="2247007"/>
            <a:ext cx="2634555" cy="14288"/>
          </a:xfrm>
          <a:prstGeom prst="rect">
            <a:avLst/>
          </a:prstGeom>
        </p:spPr>
      </p:pic>
      <p:sp>
        <p:nvSpPr>
          <p:cNvPr id="6" name="Text 3"/>
          <p:cNvSpPr/>
          <p:nvPr/>
        </p:nvSpPr>
        <p:spPr>
          <a:xfrm>
            <a:off x="496119" y="2337569"/>
            <a:ext cx="2138139"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Patient &amp; Staff Communication</a:t>
            </a:r>
            <a:endParaRPr lang="en-US" sz="1200" dirty="0">
              <a:latin typeface="Avenir Light" panose="020B0402020203020204" pitchFamily="34" charset="77"/>
            </a:endParaRPr>
          </a:p>
        </p:txBody>
      </p:sp>
      <p:sp>
        <p:nvSpPr>
          <p:cNvPr id="7" name="Text 4"/>
          <p:cNvSpPr/>
          <p:nvPr/>
        </p:nvSpPr>
        <p:spPr>
          <a:xfrm>
            <a:off x="496119" y="2605832"/>
            <a:ext cx="2634555"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Primary contact for all lab-related inquiries; triage, follow-up, and complaint resolution.</a:t>
            </a:r>
            <a:endParaRPr lang="en-US" sz="950" dirty="0">
              <a:latin typeface="Avenir Light" panose="020B0402020203020204" pitchFamily="34" charset="77"/>
            </a:endParaRPr>
          </a:p>
        </p:txBody>
      </p:sp>
      <p:sp>
        <p:nvSpPr>
          <p:cNvPr id="8" name="Text 5"/>
          <p:cNvSpPr/>
          <p:nvPr/>
        </p:nvSpPr>
        <p:spPr>
          <a:xfrm>
            <a:off x="3254648" y="2050554"/>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02</a:t>
            </a:r>
            <a:endParaRPr lang="en-US" sz="950" dirty="0">
              <a:latin typeface="Avenir Light" panose="020B0402020203020204" pitchFamily="34" charset="77"/>
            </a:endParaRPr>
          </a:p>
        </p:txBody>
      </p:sp>
      <p:pic>
        <p:nvPicPr>
          <p:cNvPr id="9" name="Image 1" descr="preencoded.png"/>
          <p:cNvPicPr>
            <a:picLocks noChangeAspect="1"/>
          </p:cNvPicPr>
          <p:nvPr/>
        </p:nvPicPr>
        <p:blipFill>
          <a:blip r:embed="rId3"/>
          <a:stretch>
            <a:fillRect/>
          </a:stretch>
        </p:blipFill>
        <p:spPr>
          <a:xfrm>
            <a:off x="3254648" y="2247007"/>
            <a:ext cx="2634630" cy="14288"/>
          </a:xfrm>
          <a:prstGeom prst="rect">
            <a:avLst/>
          </a:prstGeom>
        </p:spPr>
      </p:pic>
      <p:sp>
        <p:nvSpPr>
          <p:cNvPr id="10" name="Text 6"/>
          <p:cNvSpPr/>
          <p:nvPr/>
        </p:nvSpPr>
        <p:spPr>
          <a:xfrm>
            <a:off x="3254648" y="2337569"/>
            <a:ext cx="2408039"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Specimen &amp; Appointment Logistics</a:t>
            </a:r>
            <a:endParaRPr lang="en-US" sz="1200" dirty="0">
              <a:latin typeface="Avenir Light" panose="020B0402020203020204" pitchFamily="34" charset="77"/>
            </a:endParaRPr>
          </a:p>
        </p:txBody>
      </p:sp>
      <p:sp>
        <p:nvSpPr>
          <p:cNvPr id="11" name="Text 7"/>
          <p:cNvSpPr/>
          <p:nvPr/>
        </p:nvSpPr>
        <p:spPr>
          <a:xfrm>
            <a:off x="3254648" y="2605832"/>
            <a:ext cx="2634630"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Coordinate ship-ins/outs and schedule all patient laboratory appointments.</a:t>
            </a:r>
            <a:endParaRPr lang="en-US" sz="950" dirty="0">
              <a:latin typeface="Avenir Light" panose="020B0402020203020204" pitchFamily="34" charset="77"/>
            </a:endParaRPr>
          </a:p>
        </p:txBody>
      </p:sp>
      <p:sp>
        <p:nvSpPr>
          <p:cNvPr id="12" name="Text 8"/>
          <p:cNvSpPr/>
          <p:nvPr/>
        </p:nvSpPr>
        <p:spPr>
          <a:xfrm>
            <a:off x="6013252" y="2050554"/>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03</a:t>
            </a:r>
            <a:endParaRPr lang="en-US" sz="950" dirty="0">
              <a:latin typeface="Avenir Light" panose="020B0402020203020204" pitchFamily="34" charset="77"/>
            </a:endParaRPr>
          </a:p>
        </p:txBody>
      </p:sp>
      <p:pic>
        <p:nvPicPr>
          <p:cNvPr id="13" name="Image 2" descr="preencoded.png"/>
          <p:cNvPicPr>
            <a:picLocks noChangeAspect="1"/>
          </p:cNvPicPr>
          <p:nvPr/>
        </p:nvPicPr>
        <p:blipFill>
          <a:blip r:embed="rId3"/>
          <a:stretch>
            <a:fillRect/>
          </a:stretch>
        </p:blipFill>
        <p:spPr>
          <a:xfrm>
            <a:off x="6013252" y="2247007"/>
            <a:ext cx="2634555" cy="14288"/>
          </a:xfrm>
          <a:prstGeom prst="rect">
            <a:avLst/>
          </a:prstGeom>
        </p:spPr>
      </p:pic>
      <p:sp>
        <p:nvSpPr>
          <p:cNvPr id="14" name="Text 9"/>
          <p:cNvSpPr/>
          <p:nvPr/>
        </p:nvSpPr>
        <p:spPr>
          <a:xfrm>
            <a:off x="6013252" y="2337569"/>
            <a:ext cx="1894582"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Consent, Counseling &amp; PGT</a:t>
            </a:r>
            <a:endParaRPr lang="en-US" sz="1200" dirty="0">
              <a:latin typeface="Avenir Light" panose="020B0402020203020204" pitchFamily="34" charset="77"/>
            </a:endParaRPr>
          </a:p>
        </p:txBody>
      </p:sp>
      <p:sp>
        <p:nvSpPr>
          <p:cNvPr id="15" name="Text 10"/>
          <p:cNvSpPr/>
          <p:nvPr/>
        </p:nvSpPr>
        <p:spPr>
          <a:xfrm>
            <a:off x="6013252" y="2605832"/>
            <a:ext cx="2634555"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Manage consents, counsel patients on disposal, and submit PGT requisitions.</a:t>
            </a:r>
            <a:endParaRPr lang="en-US" sz="950" dirty="0">
              <a:latin typeface="Avenir Light" panose="020B0402020203020204" pitchFamily="34" charset="77"/>
            </a:endParaRPr>
          </a:p>
        </p:txBody>
      </p:sp>
      <p:sp>
        <p:nvSpPr>
          <p:cNvPr id="16" name="Text 11"/>
          <p:cNvSpPr/>
          <p:nvPr/>
        </p:nvSpPr>
        <p:spPr>
          <a:xfrm>
            <a:off x="496119" y="3219748"/>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04</a:t>
            </a:r>
            <a:endParaRPr lang="en-US" sz="950" dirty="0">
              <a:latin typeface="Avenir Light" panose="020B0402020203020204" pitchFamily="34" charset="77"/>
            </a:endParaRPr>
          </a:p>
        </p:txBody>
      </p:sp>
      <p:pic>
        <p:nvPicPr>
          <p:cNvPr id="17" name="Image 3" descr="preencoded.png"/>
          <p:cNvPicPr>
            <a:picLocks noChangeAspect="1"/>
          </p:cNvPicPr>
          <p:nvPr/>
        </p:nvPicPr>
        <p:blipFill>
          <a:blip r:embed="rId4"/>
          <a:stretch>
            <a:fillRect/>
          </a:stretch>
        </p:blipFill>
        <p:spPr>
          <a:xfrm>
            <a:off x="496119" y="3403774"/>
            <a:ext cx="4013820" cy="14288"/>
          </a:xfrm>
          <a:prstGeom prst="rect">
            <a:avLst/>
          </a:prstGeom>
        </p:spPr>
      </p:pic>
      <p:sp>
        <p:nvSpPr>
          <p:cNvPr id="18" name="Text 12"/>
          <p:cNvSpPr/>
          <p:nvPr/>
        </p:nvSpPr>
        <p:spPr>
          <a:xfrm>
            <a:off x="496119" y="3506763"/>
            <a:ext cx="1686595"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Compliance &amp; Reporting</a:t>
            </a:r>
            <a:endParaRPr lang="en-US" sz="1200" dirty="0">
              <a:latin typeface="Avenir Light" panose="020B0402020203020204" pitchFamily="34" charset="77"/>
            </a:endParaRPr>
          </a:p>
        </p:txBody>
      </p:sp>
      <p:sp>
        <p:nvSpPr>
          <p:cNvPr id="19" name="Text 13"/>
          <p:cNvSpPr/>
          <p:nvPr/>
        </p:nvSpPr>
        <p:spPr>
          <a:xfrm>
            <a:off x="496119" y="3775025"/>
            <a:ext cx="4013820"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Fulfill SART reporting, maintain certifications, and uphold infection control standards.</a:t>
            </a:r>
            <a:endParaRPr lang="en-US" sz="950" dirty="0">
              <a:latin typeface="Avenir Light" panose="020B0402020203020204" pitchFamily="34" charset="77"/>
            </a:endParaRPr>
          </a:p>
        </p:txBody>
      </p:sp>
      <p:sp>
        <p:nvSpPr>
          <p:cNvPr id="20" name="Text 14"/>
          <p:cNvSpPr/>
          <p:nvPr/>
        </p:nvSpPr>
        <p:spPr>
          <a:xfrm>
            <a:off x="4633913" y="3219748"/>
            <a:ext cx="248022" cy="155004"/>
          </a:xfrm>
          <a:prstGeom prst="rect">
            <a:avLst/>
          </a:prstGeom>
          <a:noFill/>
          <a:ln/>
        </p:spPr>
        <p:txBody>
          <a:bodyPr wrap="none" lIns="0" tIns="0" rIns="0" bIns="0" rtlCol="0" anchor="ctr"/>
          <a:lstStyle/>
          <a:p>
            <a:pPr marL="0" indent="0" algn="l">
              <a:lnSpc>
                <a:spcPct val="100000"/>
              </a:lnSpc>
              <a:buNone/>
            </a:pPr>
            <a:r>
              <a:rPr lang="en-US" sz="950" dirty="0">
                <a:solidFill>
                  <a:srgbClr val="272525"/>
                </a:solidFill>
                <a:latin typeface="Avenir Light" panose="020B0402020203020204" pitchFamily="34" charset="77"/>
                <a:ea typeface="Gelasio Light" pitchFamily="34" charset="-122"/>
                <a:cs typeface="Gelasio Light" pitchFamily="34" charset="-120"/>
              </a:rPr>
              <a:t>05</a:t>
            </a:r>
            <a:endParaRPr lang="en-US" sz="950" dirty="0">
              <a:latin typeface="Avenir Light" panose="020B0402020203020204" pitchFamily="34" charset="77"/>
            </a:endParaRPr>
          </a:p>
        </p:txBody>
      </p:sp>
      <p:pic>
        <p:nvPicPr>
          <p:cNvPr id="21" name="Image 4" descr="preencoded.png"/>
          <p:cNvPicPr>
            <a:picLocks noChangeAspect="1"/>
          </p:cNvPicPr>
          <p:nvPr/>
        </p:nvPicPr>
        <p:blipFill>
          <a:blip r:embed="rId4"/>
          <a:stretch>
            <a:fillRect/>
          </a:stretch>
        </p:blipFill>
        <p:spPr>
          <a:xfrm>
            <a:off x="4633913" y="3403774"/>
            <a:ext cx="4013895" cy="14288"/>
          </a:xfrm>
          <a:prstGeom prst="rect">
            <a:avLst/>
          </a:prstGeom>
        </p:spPr>
      </p:pic>
      <p:sp>
        <p:nvSpPr>
          <p:cNvPr id="22" name="Text 15"/>
          <p:cNvSpPr/>
          <p:nvPr/>
        </p:nvSpPr>
        <p:spPr>
          <a:xfrm>
            <a:off x="4633913" y="3506763"/>
            <a:ext cx="2617961" cy="193849"/>
          </a:xfrm>
          <a:prstGeom prst="rect">
            <a:avLst/>
          </a:prstGeom>
          <a:noFill/>
          <a:ln/>
        </p:spPr>
        <p:txBody>
          <a:bodyPr wrap="none" lIns="0" tIns="0" rIns="0" bIns="0" rtlCol="0" anchor="t"/>
          <a:lstStyle/>
          <a:p>
            <a:pPr marL="0" indent="0" algn="l">
              <a:lnSpc>
                <a:spcPts val="1500"/>
              </a:lnSpc>
              <a:buNone/>
            </a:pPr>
            <a:r>
              <a:rPr lang="en-US" sz="1200" dirty="0">
                <a:solidFill>
                  <a:srgbClr val="272525"/>
                </a:solidFill>
                <a:latin typeface="Avenir Book" panose="02000503020000020003" pitchFamily="2" charset="0"/>
                <a:ea typeface="Gelasio" pitchFamily="34" charset="-122"/>
                <a:cs typeface="Gelasio" pitchFamily="34" charset="-120"/>
              </a:rPr>
              <a:t>Administrative &amp; Operational Support</a:t>
            </a:r>
            <a:endParaRPr lang="en-US" sz="1200" dirty="0">
              <a:latin typeface="Avenir Light" panose="020B0402020203020204" pitchFamily="34" charset="77"/>
            </a:endParaRPr>
          </a:p>
        </p:txBody>
      </p:sp>
      <p:sp>
        <p:nvSpPr>
          <p:cNvPr id="23" name="Text 16"/>
          <p:cNvSpPr/>
          <p:nvPr/>
        </p:nvSpPr>
        <p:spPr>
          <a:xfrm>
            <a:off x="4633913" y="3775025"/>
            <a:ext cx="4013895" cy="396925"/>
          </a:xfrm>
          <a:prstGeom prst="rect">
            <a:avLst/>
          </a:prstGeom>
          <a:noFill/>
          <a:ln/>
        </p:spPr>
        <p:txBody>
          <a:bodyPr wrap="square" lIns="0" tIns="0" rIns="0" bIns="0" rtlCol="0" anchor="t"/>
          <a:lstStyle/>
          <a:p>
            <a:pPr marL="0" indent="0" algn="l">
              <a:lnSpc>
                <a:spcPts val="1550"/>
              </a:lnSpc>
              <a:buNone/>
            </a:pPr>
            <a:r>
              <a:rPr lang="en-US" sz="950" dirty="0">
                <a:solidFill>
                  <a:srgbClr val="272525"/>
                </a:solidFill>
                <a:latin typeface="Avenir" panose="02000503020000020003" pitchFamily="2" charset="0"/>
                <a:ea typeface="Lato" pitchFamily="34" charset="-122"/>
                <a:cs typeface="Lato" pitchFamily="34" charset="-120"/>
              </a:rPr>
              <a:t>Manage inventory, equipment PM, data entry, payments, calendars, and documents.</a:t>
            </a:r>
            <a:endParaRPr lang="en-US" sz="950" dirty="0">
              <a:latin typeface="Avenir Light" panose="020B0402020203020204" pitchFamily="34" charset="77"/>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1040</Words>
  <Application>Microsoft Macintosh PowerPoint</Application>
  <PresentationFormat>On-screen Show (16:9)</PresentationFormat>
  <Paragraphs>105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Avenir Book</vt:lpstr>
      <vt:lpstr>Avenir Light</vt:lpstr>
      <vt:lpstr>Avenir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Carol Lynn Curchoe</cp:lastModifiedBy>
  <cp:revision>4</cp:revision>
  <dcterms:created xsi:type="dcterms:W3CDTF">2026-05-12T19:47:24Z</dcterms:created>
  <dcterms:modified xsi:type="dcterms:W3CDTF">2026-05-13T14:53:03Z</dcterms:modified>
</cp:coreProperties>
</file>