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5143500" cy="9144000"/>
  <p:embeddedFontLst>
    <p:embeddedFont>
      <p:font typeface="Avenir Book" panose="02000503020000020003" pitchFamily="2" charset="0"/>
      <p:regular r:id="rId21"/>
      <p:italic r:id="rId22"/>
    </p:embeddedFont>
    <p:embeddedFont>
      <p:font typeface="Avenir Light" panose="020B0402020203020204" pitchFamily="34" charset="77"/>
      <p:regular r:id="rId23"/>
      <p: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9"/>
    <p:restoredTop sz="94610"/>
  </p:normalViewPr>
  <p:slideViewPr>
    <p:cSldViewPr snapToGrid="0" snapToObjects="1">
      <p:cViewPr varScale="1">
        <p:scale>
          <a:sx n="137" d="100"/>
          <a:sy n="137" d="100"/>
        </p:scale>
        <p:origin x="6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6976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2</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3</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4</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5</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6</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7</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8</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9</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10</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11</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12</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13</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14</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15</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16</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17</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18</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3600450" cy="5143500"/>
          </a:xfrm>
          <a:prstGeom prst="rect">
            <a:avLst/>
          </a:prstGeom>
          <a:solidFill>
            <a:srgbClr val="F2EEEE"/>
          </a:solidFill>
          <a:ln/>
        </p:spPr>
      </p:sp>
      <p:pic>
        <p:nvPicPr>
          <p:cNvPr id="3" name="Image 0" descr="preencoded.png"/>
          <p:cNvPicPr>
            <a:picLocks noChangeAspect="1"/>
          </p:cNvPicPr>
          <p:nvPr/>
        </p:nvPicPr>
        <p:blipFill>
          <a:blip r:embed="rId3"/>
          <a:stretch>
            <a:fillRect/>
          </a:stretch>
        </p:blipFill>
        <p:spPr>
          <a:xfrm>
            <a:off x="62061" y="500583"/>
            <a:ext cx="3106638" cy="4142259"/>
          </a:xfrm>
          <a:prstGeom prst="rect">
            <a:avLst/>
          </a:prstGeom>
        </p:spPr>
      </p:pic>
      <p:sp>
        <p:nvSpPr>
          <p:cNvPr id="4" name="Text 1"/>
          <p:cNvSpPr/>
          <p:nvPr/>
        </p:nvSpPr>
        <p:spPr>
          <a:xfrm>
            <a:off x="3925119" y="932688"/>
            <a:ext cx="3775249" cy="1251067"/>
          </a:xfrm>
          <a:prstGeom prst="rect">
            <a:avLst/>
          </a:prstGeom>
          <a:noFill/>
          <a:ln/>
        </p:spPr>
        <p:txBody>
          <a:bodyPr wrap="square" lIns="0" tIns="0" rIns="0" bIns="0" rtlCol="0" anchor="t"/>
          <a:lstStyle/>
          <a:p>
            <a:pPr marL="0" indent="0" algn="l">
              <a:lnSpc>
                <a:spcPts val="3050"/>
              </a:lnSpc>
              <a:buNone/>
            </a:pPr>
            <a:r>
              <a:rPr lang="en-US" sz="2400">
                <a:solidFill>
                  <a:srgbClr val="BF36B4"/>
                </a:solidFill>
                <a:latin typeface="Avenir Book" panose="02000503020000020003" pitchFamily="2" charset="0"/>
                <a:ea typeface="Gelasio" pitchFamily="34" charset="-122"/>
                <a:cs typeface="Gelasio" pitchFamily="34" charset="-120"/>
              </a:rPr>
              <a:t>IVF </a:t>
            </a:r>
            <a:r>
              <a:rPr lang="en-US" sz="2400" dirty="0">
                <a:solidFill>
                  <a:srgbClr val="BF36B4"/>
                </a:solidFill>
                <a:latin typeface="Avenir Book" panose="02000503020000020003" pitchFamily="2" charset="0"/>
                <a:ea typeface="Gelasio" pitchFamily="34" charset="-122"/>
                <a:cs typeface="Gelasio" pitchFamily="34" charset="-120"/>
              </a:rPr>
              <a:t>Lab</a:t>
            </a:r>
            <a:endParaRPr lang="en-US" sz="2400" dirty="0">
              <a:latin typeface="Avenir Book" panose="02000503020000020003" pitchFamily="2" charset="0"/>
            </a:endParaRPr>
          </a:p>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New Employee Onboarding</a:t>
            </a:r>
            <a:endParaRPr lang="en-US" sz="2400" dirty="0">
              <a:latin typeface="Avenir Book" panose="02000503020000020003" pitchFamily="2" charset="0"/>
            </a:endParaRPr>
          </a:p>
        </p:txBody>
      </p:sp>
      <p:sp>
        <p:nvSpPr>
          <p:cNvPr id="5" name="Text 2"/>
          <p:cNvSpPr/>
          <p:nvPr/>
        </p:nvSpPr>
        <p:spPr>
          <a:xfrm>
            <a:off x="3925119" y="2369790"/>
            <a:ext cx="4722763" cy="992312"/>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Welcome to </a:t>
            </a:r>
            <a:r>
              <a:rPr lang="en-US" sz="950">
                <a:solidFill>
                  <a:srgbClr val="272525"/>
                </a:solidFill>
                <a:latin typeface="Avenir Light" panose="020B0402020203020204" pitchFamily="34" charset="77"/>
                <a:ea typeface="Lato" pitchFamily="34" charset="-122"/>
                <a:cs typeface="Lato" pitchFamily="34" charset="-120"/>
              </a:rPr>
              <a:t>the team</a:t>
            </a:r>
            <a:r>
              <a:rPr lang="en-US" sz="950" dirty="0">
                <a:solidFill>
                  <a:srgbClr val="272525"/>
                </a:solidFill>
                <a:latin typeface="Avenir Light" panose="020B0402020203020204" pitchFamily="34" charset="77"/>
                <a:ea typeface="Lato" pitchFamily="34" charset="-122"/>
                <a:cs typeface="Lato" pitchFamily="34" charset="-120"/>
              </a:rPr>
              <a:t>. This guide walks you through your onboarding journey — from orientation and administrative setup through safety training, competency assessment, and ongoing professional development. Whether you are joining the Endocrinology or Andrology lab, this presentation is your roadmap to a confident, compliant, and successful start.</a:t>
            </a:r>
            <a:endParaRPr lang="en-US" sz="950" dirty="0">
              <a:latin typeface="Avenir Light" panose="020B0402020203020204" pitchFamily="34" charset="77"/>
            </a:endParaRPr>
          </a:p>
        </p:txBody>
      </p:sp>
      <p:sp>
        <p:nvSpPr>
          <p:cNvPr id="6" name="Shape 3"/>
          <p:cNvSpPr/>
          <p:nvPr/>
        </p:nvSpPr>
        <p:spPr>
          <a:xfrm>
            <a:off x="3925119" y="3501628"/>
            <a:ext cx="2118940" cy="233214"/>
          </a:xfrm>
          <a:prstGeom prst="roundRect">
            <a:avLst>
              <a:gd name="adj" fmla="val 63828"/>
            </a:avLst>
          </a:prstGeom>
          <a:solidFill>
            <a:srgbClr val="F9D2E8"/>
          </a:solidFill>
          <a:ln/>
        </p:spPr>
      </p:sp>
      <p:sp>
        <p:nvSpPr>
          <p:cNvPr id="7" name="Text 4"/>
          <p:cNvSpPr/>
          <p:nvPr/>
        </p:nvSpPr>
        <p:spPr>
          <a:xfrm>
            <a:off x="3999533" y="3538835"/>
            <a:ext cx="1970112" cy="158800"/>
          </a:xfrm>
          <a:prstGeom prst="rect">
            <a:avLst/>
          </a:prstGeom>
          <a:noFill/>
          <a:ln/>
        </p:spPr>
        <p:txBody>
          <a:bodyPr wrap="none" lIns="0" tIns="0" rIns="0" bIns="0" rtlCol="0" anchor="t"/>
          <a:lstStyle/>
          <a:p>
            <a:pPr marL="0" indent="0" algn="l">
              <a:lnSpc>
                <a:spcPts val="1250"/>
              </a:lnSpc>
              <a:buNone/>
            </a:pPr>
            <a:r>
              <a:rPr lang="en-US" sz="750" dirty="0">
                <a:solidFill>
                  <a:srgbClr val="272525"/>
                </a:solidFill>
                <a:latin typeface="Avenir Light" panose="020B0402020203020204" pitchFamily="34" charset="77"/>
                <a:ea typeface="Lato" pitchFamily="34" charset="-122"/>
                <a:cs typeface="Lato" pitchFamily="34" charset="-120"/>
              </a:rPr>
              <a:t>ENDOCRINOLOGY · ANDROLOGY · IVF LAB</a:t>
            </a:r>
            <a:endParaRPr lang="en-US" sz="750" dirty="0">
              <a:latin typeface="Avenir Light" panose="020B0402020203020204" pitchFamily="34" charset="77"/>
            </a:endParaRPr>
          </a:p>
        </p:txBody>
      </p:sp>
      <p:pic>
        <p:nvPicPr>
          <p:cNvPr id="13" name="Picture 12">
            <a:extLst>
              <a:ext uri="{FF2B5EF4-FFF2-40B4-BE49-F238E27FC236}">
                <a16:creationId xmlns:a16="http://schemas.microsoft.com/office/drawing/2014/main" id="{14C4D775-14CE-C0D3-4150-771518D35F72}"/>
              </a:ext>
            </a:extLst>
          </p:cNvPr>
          <p:cNvPicPr>
            <a:picLocks noChangeAspect="1"/>
          </p:cNvPicPr>
          <p:nvPr/>
        </p:nvPicPr>
        <p:blipFill>
          <a:blip r:embed="rId4"/>
          <a:stretch>
            <a:fillRect/>
          </a:stretch>
        </p:blipFill>
        <p:spPr>
          <a:xfrm>
            <a:off x="6761657" y="-444519"/>
            <a:ext cx="2382343" cy="23823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80640" y="344165"/>
            <a:ext cx="5006206" cy="375493"/>
          </a:xfrm>
          <a:prstGeom prst="rect">
            <a:avLst/>
          </a:prstGeom>
          <a:noFill/>
          <a:ln/>
        </p:spPr>
        <p:txBody>
          <a:bodyPr wrap="none" lIns="0" tIns="0" rIns="0" bIns="0" rtlCol="0" anchor="t"/>
          <a:lstStyle/>
          <a:p>
            <a:pPr marL="0" indent="0" algn="l">
              <a:lnSpc>
                <a:spcPts val="2950"/>
              </a:lnSpc>
              <a:buNone/>
            </a:pPr>
            <a:r>
              <a:rPr lang="en-US" sz="2350" dirty="0">
                <a:solidFill>
                  <a:srgbClr val="BF36B4"/>
                </a:solidFill>
                <a:latin typeface="Avenir Book" panose="02000503020000020003" pitchFamily="2" charset="0"/>
                <a:ea typeface="Gelasio" pitchFamily="34" charset="-122"/>
                <a:cs typeface="Gelasio" pitchFamily="34" charset="-120"/>
              </a:rPr>
              <a:t>Your Onboarding Journey at a Glance</a:t>
            </a:r>
            <a:endParaRPr lang="en-US" sz="2350" dirty="0">
              <a:latin typeface="Avenir Book" panose="02000503020000020003" pitchFamily="2" charset="0"/>
            </a:endParaRPr>
          </a:p>
        </p:txBody>
      </p:sp>
      <p:sp>
        <p:nvSpPr>
          <p:cNvPr id="3" name="Text 1"/>
          <p:cNvSpPr/>
          <p:nvPr/>
        </p:nvSpPr>
        <p:spPr>
          <a:xfrm>
            <a:off x="480640" y="952426"/>
            <a:ext cx="8182719" cy="378470"/>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Onboarding at this clinic is a structured, phased process designed to ensure every team member is safe, compliant, and fully competent before working independently with patients. Here is the overall arc of your first weeks and beyond.</a:t>
            </a:r>
            <a:endParaRPr lang="en-US" sz="900" dirty="0">
              <a:latin typeface="Avenir Light" panose="020B0402020203020204" pitchFamily="34" charset="77"/>
            </a:endParaRPr>
          </a:p>
        </p:txBody>
      </p:sp>
      <p:pic>
        <p:nvPicPr>
          <p:cNvPr id="4" name="Image 0" descr="preencoded.png"/>
          <p:cNvPicPr>
            <a:picLocks noChangeAspect="1"/>
          </p:cNvPicPr>
          <p:nvPr/>
        </p:nvPicPr>
        <p:blipFill>
          <a:blip r:embed="rId3"/>
          <a:stretch>
            <a:fillRect/>
          </a:stretch>
        </p:blipFill>
        <p:spPr>
          <a:xfrm>
            <a:off x="480640" y="1461790"/>
            <a:ext cx="4091360" cy="480640"/>
          </a:xfrm>
          <a:prstGeom prst="rect">
            <a:avLst/>
          </a:prstGeom>
        </p:spPr>
      </p:pic>
      <p:sp>
        <p:nvSpPr>
          <p:cNvPr id="5" name="Text 2"/>
          <p:cNvSpPr/>
          <p:nvPr/>
        </p:nvSpPr>
        <p:spPr>
          <a:xfrm>
            <a:off x="600745" y="2058814"/>
            <a:ext cx="1502122" cy="187747"/>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Week 1</a:t>
            </a:r>
            <a:endParaRPr lang="en-US" sz="1150" dirty="0">
              <a:latin typeface="Avenir Light" panose="020B0402020203020204" pitchFamily="34" charset="77"/>
            </a:endParaRPr>
          </a:p>
        </p:txBody>
      </p:sp>
      <p:sp>
        <p:nvSpPr>
          <p:cNvPr id="6" name="Text 3"/>
          <p:cNvSpPr/>
          <p:nvPr/>
        </p:nvSpPr>
        <p:spPr>
          <a:xfrm>
            <a:off x="600745" y="2316361"/>
            <a:ext cx="3851151" cy="378470"/>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Orientation, administrative setup, safety training, and regulatory compliance foundations.</a:t>
            </a:r>
            <a:endParaRPr lang="en-US" sz="900" dirty="0">
              <a:latin typeface="Avenir Light" panose="020B0402020203020204" pitchFamily="34" charset="77"/>
            </a:endParaRPr>
          </a:p>
        </p:txBody>
      </p:sp>
      <p:pic>
        <p:nvPicPr>
          <p:cNvPr id="7" name="Image 1" descr="preencoded.png"/>
          <p:cNvPicPr>
            <a:picLocks noChangeAspect="1"/>
          </p:cNvPicPr>
          <p:nvPr/>
        </p:nvPicPr>
        <p:blipFill>
          <a:blip r:embed="rId4"/>
          <a:stretch>
            <a:fillRect/>
          </a:stretch>
        </p:blipFill>
        <p:spPr>
          <a:xfrm>
            <a:off x="4572000" y="1461790"/>
            <a:ext cx="4091360" cy="480640"/>
          </a:xfrm>
          <a:prstGeom prst="rect">
            <a:avLst/>
          </a:prstGeom>
        </p:spPr>
      </p:pic>
      <p:sp>
        <p:nvSpPr>
          <p:cNvPr id="8" name="Text 4"/>
          <p:cNvSpPr/>
          <p:nvPr/>
        </p:nvSpPr>
        <p:spPr>
          <a:xfrm>
            <a:off x="4692104" y="2058814"/>
            <a:ext cx="1502122" cy="187747"/>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Week 2</a:t>
            </a:r>
            <a:endParaRPr lang="en-US" sz="1150" dirty="0">
              <a:latin typeface="Avenir Light" panose="020B0402020203020204" pitchFamily="34" charset="77"/>
            </a:endParaRPr>
          </a:p>
        </p:txBody>
      </p:sp>
      <p:sp>
        <p:nvSpPr>
          <p:cNvPr id="9" name="Text 5"/>
          <p:cNvSpPr/>
          <p:nvPr/>
        </p:nvSpPr>
        <p:spPr>
          <a:xfrm>
            <a:off x="4692104" y="2316361"/>
            <a:ext cx="3851151" cy="378470"/>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SOP review, lab setup, equipment training, inventory, hygiene, and uniform protocols.</a:t>
            </a:r>
            <a:endParaRPr lang="en-US" sz="900" dirty="0">
              <a:latin typeface="Avenir Light" panose="020B0402020203020204" pitchFamily="34" charset="77"/>
            </a:endParaRPr>
          </a:p>
        </p:txBody>
      </p:sp>
      <p:pic>
        <p:nvPicPr>
          <p:cNvPr id="10" name="Image 2" descr="preencoded.png"/>
          <p:cNvPicPr>
            <a:picLocks noChangeAspect="1"/>
          </p:cNvPicPr>
          <p:nvPr/>
        </p:nvPicPr>
        <p:blipFill>
          <a:blip r:embed="rId5"/>
          <a:stretch>
            <a:fillRect/>
          </a:stretch>
        </p:blipFill>
        <p:spPr>
          <a:xfrm>
            <a:off x="480640" y="2814935"/>
            <a:ext cx="4091360" cy="480640"/>
          </a:xfrm>
          <a:prstGeom prst="rect">
            <a:avLst/>
          </a:prstGeom>
        </p:spPr>
      </p:pic>
      <p:sp>
        <p:nvSpPr>
          <p:cNvPr id="11" name="Text 6"/>
          <p:cNvSpPr/>
          <p:nvPr/>
        </p:nvSpPr>
        <p:spPr>
          <a:xfrm>
            <a:off x="600745" y="3411959"/>
            <a:ext cx="1502122" cy="187747"/>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Week 3+</a:t>
            </a:r>
            <a:endParaRPr lang="en-US" sz="1150" dirty="0">
              <a:latin typeface="Avenir Light" panose="020B0402020203020204" pitchFamily="34" charset="77"/>
            </a:endParaRPr>
          </a:p>
        </p:txBody>
      </p:sp>
      <p:sp>
        <p:nvSpPr>
          <p:cNvPr id="12" name="Text 7"/>
          <p:cNvSpPr/>
          <p:nvPr/>
        </p:nvSpPr>
        <p:spPr>
          <a:xfrm>
            <a:off x="600745" y="3669506"/>
            <a:ext cx="3851151" cy="378470"/>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Competency assessments, quality control training, job-specific skills, and sign-off procedures.</a:t>
            </a:r>
            <a:endParaRPr lang="en-US" sz="900" dirty="0">
              <a:latin typeface="Avenir Light" panose="020B0402020203020204" pitchFamily="34" charset="77"/>
            </a:endParaRPr>
          </a:p>
        </p:txBody>
      </p:sp>
      <p:pic>
        <p:nvPicPr>
          <p:cNvPr id="13" name="Image 3" descr="preencoded.png"/>
          <p:cNvPicPr>
            <a:picLocks noChangeAspect="1"/>
          </p:cNvPicPr>
          <p:nvPr/>
        </p:nvPicPr>
        <p:blipFill>
          <a:blip r:embed="rId6"/>
          <a:stretch>
            <a:fillRect/>
          </a:stretch>
        </p:blipFill>
        <p:spPr>
          <a:xfrm>
            <a:off x="4572000" y="2814935"/>
            <a:ext cx="4091360" cy="480640"/>
          </a:xfrm>
          <a:prstGeom prst="rect">
            <a:avLst/>
          </a:prstGeom>
        </p:spPr>
      </p:pic>
      <p:sp>
        <p:nvSpPr>
          <p:cNvPr id="14" name="Text 8"/>
          <p:cNvSpPr/>
          <p:nvPr/>
        </p:nvSpPr>
        <p:spPr>
          <a:xfrm>
            <a:off x="4692104" y="3411959"/>
            <a:ext cx="1502122" cy="187747"/>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Ongoing</a:t>
            </a:r>
            <a:endParaRPr lang="en-US" sz="1150" dirty="0">
              <a:latin typeface="Avenir Light" panose="020B0402020203020204" pitchFamily="34" charset="77"/>
            </a:endParaRPr>
          </a:p>
        </p:txBody>
      </p:sp>
      <p:sp>
        <p:nvSpPr>
          <p:cNvPr id="15" name="Text 9"/>
          <p:cNvSpPr/>
          <p:nvPr/>
        </p:nvSpPr>
        <p:spPr>
          <a:xfrm>
            <a:off x="4692104" y="3669506"/>
            <a:ext cx="3851151" cy="378470"/>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Annual updates, proficiency testing, CEUs, performance evaluations, and SMART goal-setting.</a:t>
            </a:r>
            <a:endParaRPr lang="en-US" sz="900" dirty="0">
              <a:latin typeface="Avenir Light" panose="020B0402020203020204" pitchFamily="34" charset="77"/>
            </a:endParaRPr>
          </a:p>
        </p:txBody>
      </p:sp>
      <p:sp>
        <p:nvSpPr>
          <p:cNvPr id="16" name="Shape 10"/>
          <p:cNvSpPr/>
          <p:nvPr/>
        </p:nvSpPr>
        <p:spPr>
          <a:xfrm>
            <a:off x="480640" y="4298975"/>
            <a:ext cx="8182719" cy="500360"/>
          </a:xfrm>
          <a:prstGeom prst="roundRect">
            <a:avLst>
              <a:gd name="adj" fmla="val 36025"/>
            </a:avLst>
          </a:prstGeom>
          <a:solidFill>
            <a:srgbClr val="B6D6FC"/>
          </a:solidFill>
          <a:ln/>
        </p:spPr>
      </p:sp>
      <p:pic>
        <p:nvPicPr>
          <p:cNvPr id="17" name="Image 4" descr="preencoded.png"/>
          <p:cNvPicPr>
            <a:picLocks noChangeAspect="1"/>
          </p:cNvPicPr>
          <p:nvPr/>
        </p:nvPicPr>
        <p:blipFill>
          <a:blip r:embed="rId7"/>
          <a:stretch>
            <a:fillRect/>
          </a:stretch>
        </p:blipFill>
        <p:spPr>
          <a:xfrm>
            <a:off x="600745" y="4482033"/>
            <a:ext cx="150168" cy="120104"/>
          </a:xfrm>
          <a:prstGeom prst="rect">
            <a:avLst/>
          </a:prstGeom>
        </p:spPr>
      </p:pic>
      <p:sp>
        <p:nvSpPr>
          <p:cNvPr id="18" name="Text 11"/>
          <p:cNvSpPr/>
          <p:nvPr/>
        </p:nvSpPr>
        <p:spPr>
          <a:xfrm>
            <a:off x="871017" y="4445347"/>
            <a:ext cx="7672239" cy="189235"/>
          </a:xfrm>
          <a:prstGeom prst="rect">
            <a:avLst/>
          </a:prstGeom>
          <a:noFill/>
          <a:ln/>
        </p:spPr>
        <p:txBody>
          <a:bodyPr wrap="none" lIns="0" tIns="0" rIns="0" bIns="0" rtlCol="0" anchor="t"/>
          <a:lstStyle/>
          <a:p>
            <a:pPr marL="0" indent="0" algn="l">
              <a:lnSpc>
                <a:spcPts val="1450"/>
              </a:lnSpc>
              <a:buNone/>
            </a:pPr>
            <a:r>
              <a:rPr lang="en-US" sz="900" dirty="0">
                <a:solidFill>
                  <a:srgbClr val="000000"/>
                </a:solidFill>
                <a:latin typeface="Avenir Light" panose="020B0402020203020204" pitchFamily="34" charset="77"/>
                <a:ea typeface="Lato" pitchFamily="34" charset="-122"/>
                <a:cs typeface="Lato" pitchFamily="34" charset="-120"/>
              </a:rPr>
              <a:t>All new employees must have a completed competency assessment on file in ART Compass (ARTC) before independently resulting patient samples.</a:t>
            </a:r>
            <a:endParaRPr lang="en-US" sz="900" dirty="0">
              <a:latin typeface="Avenir Light" panose="020B0402020203020204" pitchFamily="34" charset="7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3600450" cy="5143500"/>
          </a:xfrm>
          <a:prstGeom prst="rect">
            <a:avLst/>
          </a:prstGeom>
          <a:solidFill>
            <a:srgbClr val="F2EEEE"/>
          </a:solidFill>
          <a:ln/>
        </p:spPr>
      </p:sp>
      <p:pic>
        <p:nvPicPr>
          <p:cNvPr id="3" name="Image 0" descr="preencoded.png"/>
          <p:cNvPicPr>
            <a:picLocks noChangeAspect="1"/>
          </p:cNvPicPr>
          <p:nvPr/>
        </p:nvPicPr>
        <p:blipFill>
          <a:blip r:embed="rId3"/>
          <a:stretch>
            <a:fillRect/>
          </a:stretch>
        </p:blipFill>
        <p:spPr>
          <a:xfrm>
            <a:off x="60127" y="498202"/>
            <a:ext cx="3110285" cy="4147096"/>
          </a:xfrm>
          <a:prstGeom prst="rect">
            <a:avLst/>
          </a:prstGeom>
        </p:spPr>
      </p:pic>
      <p:sp>
        <p:nvSpPr>
          <p:cNvPr id="4" name="Text 1"/>
          <p:cNvSpPr/>
          <p:nvPr/>
        </p:nvSpPr>
        <p:spPr>
          <a:xfrm>
            <a:off x="3909640" y="345877"/>
            <a:ext cx="4753719" cy="750987"/>
          </a:xfrm>
          <a:prstGeom prst="rect">
            <a:avLst/>
          </a:prstGeom>
          <a:noFill/>
          <a:ln/>
        </p:spPr>
        <p:txBody>
          <a:bodyPr wrap="square" lIns="0" tIns="0" rIns="0" bIns="0" rtlCol="0" anchor="t"/>
          <a:lstStyle/>
          <a:p>
            <a:pPr marL="0" indent="0" algn="l">
              <a:lnSpc>
                <a:spcPts val="2950"/>
              </a:lnSpc>
              <a:buNone/>
            </a:pPr>
            <a:r>
              <a:rPr lang="en-US" sz="2350" dirty="0">
                <a:solidFill>
                  <a:srgbClr val="BF36B4"/>
                </a:solidFill>
                <a:latin typeface="Avenir Book" panose="02000503020000020003" pitchFamily="2" charset="0"/>
                <a:ea typeface="Gelasio" pitchFamily="34" charset="-122"/>
                <a:cs typeface="Gelasio" pitchFamily="34" charset="-120"/>
              </a:rPr>
              <a:t>Week 1: Orientation &amp; Administrative Setup</a:t>
            </a:r>
            <a:endParaRPr lang="en-US" sz="2350" dirty="0">
              <a:latin typeface="Avenir Book" panose="02000503020000020003" pitchFamily="2" charset="0"/>
            </a:endParaRPr>
          </a:p>
        </p:txBody>
      </p:sp>
      <p:sp>
        <p:nvSpPr>
          <p:cNvPr id="5" name="Shape 2"/>
          <p:cNvSpPr/>
          <p:nvPr/>
        </p:nvSpPr>
        <p:spPr>
          <a:xfrm>
            <a:off x="3823097" y="1271439"/>
            <a:ext cx="2403351" cy="2705621"/>
          </a:xfrm>
          <a:prstGeom prst="roundRect">
            <a:avLst>
              <a:gd name="adj" fmla="val 12000"/>
            </a:avLst>
          </a:prstGeom>
          <a:solidFill>
            <a:srgbClr val="C91313"/>
          </a:solidFill>
          <a:ln/>
        </p:spPr>
      </p:sp>
      <p:sp>
        <p:nvSpPr>
          <p:cNvPr id="6" name="Text 3"/>
          <p:cNvSpPr/>
          <p:nvPr/>
        </p:nvSpPr>
        <p:spPr>
          <a:xfrm>
            <a:off x="3943201" y="1387822"/>
            <a:ext cx="1502122" cy="187747"/>
          </a:xfrm>
          <a:prstGeom prst="rect">
            <a:avLst/>
          </a:prstGeom>
          <a:noFill/>
          <a:ln/>
        </p:spPr>
        <p:txBody>
          <a:bodyPr wrap="none" lIns="0" tIns="0" rIns="0" bIns="0" rtlCol="0" anchor="t"/>
          <a:lstStyle/>
          <a:p>
            <a:pPr marL="0" indent="0" algn="l">
              <a:lnSpc>
                <a:spcPts val="1450"/>
              </a:lnSpc>
              <a:buNone/>
            </a:pPr>
            <a:r>
              <a:rPr lang="en-US" sz="1150" dirty="0">
                <a:solidFill>
                  <a:srgbClr val="FFFFFF"/>
                </a:solidFill>
                <a:latin typeface="Avenir Book" panose="02000503020000020003" pitchFamily="2" charset="0"/>
                <a:ea typeface="Gelasio" pitchFamily="34" charset="-122"/>
                <a:cs typeface="Gelasio" pitchFamily="34" charset="-120"/>
              </a:rPr>
              <a:t>Orientation Essentials</a:t>
            </a:r>
            <a:endParaRPr lang="en-US" sz="1150" dirty="0">
              <a:latin typeface="Avenir Light" panose="020B0402020203020204" pitchFamily="34" charset="77"/>
            </a:endParaRPr>
          </a:p>
        </p:txBody>
      </p:sp>
      <p:sp>
        <p:nvSpPr>
          <p:cNvPr id="7" name="Text 4"/>
          <p:cNvSpPr/>
          <p:nvPr/>
        </p:nvSpPr>
        <p:spPr>
          <a:xfrm>
            <a:off x="3943201" y="1691953"/>
            <a:ext cx="2163142" cy="1635993"/>
          </a:xfrm>
          <a:prstGeom prst="rect">
            <a:avLst/>
          </a:prstGeom>
          <a:noFill/>
          <a:ln/>
        </p:spPr>
        <p:txBody>
          <a:bodyPr wrap="square" lIns="0" tIns="0" rIns="0" bIns="0" rtlCol="0" anchor="t"/>
          <a:lstStyle/>
          <a:p>
            <a:pPr marL="342900" indent="-342900" algn="l">
              <a:lnSpc>
                <a:spcPts val="1450"/>
              </a:lnSpc>
              <a:buSzPct val="100000"/>
              <a:buChar char="•"/>
            </a:pPr>
            <a:r>
              <a:rPr lang="en-US" sz="900" dirty="0">
                <a:solidFill>
                  <a:srgbClr val="FFFFFF"/>
                </a:solidFill>
                <a:latin typeface="Avenir Light" panose="020B0402020203020204" pitchFamily="34" charset="77"/>
                <a:ea typeface="Lato" pitchFamily="34" charset="-122"/>
                <a:cs typeface="Lato" pitchFamily="34" charset="-120"/>
              </a:rPr>
              <a:t>Welcome, team introductions, and facility tour</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FFFFFF"/>
                </a:solidFill>
                <a:latin typeface="Avenir Light" panose="020B0402020203020204" pitchFamily="34" charset="77"/>
                <a:ea typeface="Lato" pitchFamily="34" charset="-122"/>
                <a:cs typeface="Lato" pitchFamily="34" charset="-120"/>
              </a:rPr>
              <a:t>Overview of clinic mission, values, and goals</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FFFFFF"/>
                </a:solidFill>
                <a:latin typeface="Avenir Light" panose="020B0402020203020204" pitchFamily="34" charset="77"/>
                <a:ea typeface="Lato" pitchFamily="34" charset="-122"/>
                <a:cs typeface="Lato" pitchFamily="34" charset="-120"/>
              </a:rPr>
              <a:t>Key area identification and safety protocol walkthrough</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FFFFFF"/>
                </a:solidFill>
                <a:latin typeface="Avenir Light" panose="020B0402020203020204" pitchFamily="34" charset="77"/>
                <a:ea typeface="Lato" pitchFamily="34" charset="-122"/>
                <a:cs typeface="Lato" pitchFamily="34" charset="-120"/>
              </a:rPr>
              <a:t>Employee handbook review (OSHA, FDA, HIPAA, CLIA)</a:t>
            </a:r>
            <a:endParaRPr lang="en-US" sz="900" dirty="0">
              <a:latin typeface="Avenir Light" panose="020B0402020203020204" pitchFamily="34" charset="77"/>
            </a:endParaRPr>
          </a:p>
        </p:txBody>
      </p:sp>
      <p:sp>
        <p:nvSpPr>
          <p:cNvPr id="8" name="Text 5"/>
          <p:cNvSpPr/>
          <p:nvPr/>
        </p:nvSpPr>
        <p:spPr>
          <a:xfrm>
            <a:off x="6437858" y="1387822"/>
            <a:ext cx="2084933" cy="187747"/>
          </a:xfrm>
          <a:prstGeom prst="rect">
            <a:avLst/>
          </a:prstGeom>
          <a:noFill/>
          <a:ln/>
        </p:spPr>
        <p:txBody>
          <a:bodyPr wrap="none" lIns="0" tIns="0" rIns="0" bIns="0" rtlCol="0" anchor="t"/>
          <a:lstStyle/>
          <a:p>
            <a:pPr marL="0" indent="0" algn="l">
              <a:lnSpc>
                <a:spcPts val="1450"/>
              </a:lnSpc>
              <a:buNone/>
            </a:pPr>
            <a:r>
              <a:rPr lang="en-US" sz="1150" dirty="0">
                <a:solidFill>
                  <a:srgbClr val="BF36B4"/>
                </a:solidFill>
                <a:latin typeface="Avenir Book" panose="02000503020000020003" pitchFamily="2" charset="0"/>
                <a:ea typeface="Gelasio" pitchFamily="34" charset="-122"/>
                <a:cs typeface="Gelasio" pitchFamily="34" charset="-120"/>
              </a:rPr>
              <a:t>System Access &amp; Personnel File</a:t>
            </a:r>
            <a:endParaRPr lang="en-US" sz="1150" dirty="0">
              <a:latin typeface="Avenir Light" panose="020B0402020203020204" pitchFamily="34" charset="77"/>
            </a:endParaRPr>
          </a:p>
        </p:txBody>
      </p:sp>
      <p:sp>
        <p:nvSpPr>
          <p:cNvPr id="9" name="Text 6"/>
          <p:cNvSpPr/>
          <p:nvPr/>
        </p:nvSpPr>
        <p:spPr>
          <a:xfrm>
            <a:off x="6437858" y="1691953"/>
            <a:ext cx="2230264" cy="2244403"/>
          </a:xfrm>
          <a:prstGeom prst="rect">
            <a:avLst/>
          </a:prstGeom>
          <a:noFill/>
          <a:ln/>
        </p:spPr>
        <p:txBody>
          <a:bodyPr wrap="square" lIns="0" tIns="0" rIns="0" bIns="0" rtlCol="0" anchor="t"/>
          <a:lstStyle/>
          <a:p>
            <a:pPr marL="342900" indent="-342900" algn="l">
              <a:lnSpc>
                <a:spcPts val="1450"/>
              </a:lnSpc>
              <a:buSzPct val="100000"/>
              <a:buChar char="•"/>
            </a:pPr>
            <a:r>
              <a:rPr lang="en-US" sz="900" dirty="0">
                <a:solidFill>
                  <a:srgbClr val="272525"/>
                </a:solidFill>
                <a:latin typeface="Avenir Light" panose="020B0402020203020204" pitchFamily="34" charset="77"/>
                <a:ea typeface="Lato" pitchFamily="34" charset="-122"/>
                <a:cs typeface="Lato" pitchFamily="34" charset="-120"/>
              </a:rPr>
              <a:t>ART Compass account creation and training</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272525"/>
                </a:solidFill>
                <a:latin typeface="Avenir Light" panose="020B0402020203020204" pitchFamily="34" charset="77"/>
                <a:ea typeface="Lato" pitchFamily="34" charset="-122"/>
                <a:cs typeface="Lato" pitchFamily="34" charset="-120"/>
              </a:rPr>
              <a:t>EMR login and training (eIVF)</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272525"/>
                </a:solidFill>
                <a:latin typeface="Avenir Light" panose="020B0402020203020204" pitchFamily="34" charset="77"/>
                <a:ea typeface="Lato" pitchFamily="34" charset="-122"/>
                <a:cs typeface="Lato" pitchFamily="34" charset="-120"/>
              </a:rPr>
              <a:t>Pharmawatch, Engaged MD / Consent System, and SART onboarding</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272525"/>
                </a:solidFill>
                <a:latin typeface="Avenir Light" panose="020B0402020203020204" pitchFamily="34" charset="77"/>
                <a:ea typeface="Lato" pitchFamily="34" charset="-122"/>
                <a:cs typeface="Lato" pitchFamily="34" charset="-120"/>
              </a:rPr>
              <a:t>Personnel file in ARTC: signed job description, CV/resume, degree, certificates (TS/HCLD), HepB proof or declination, TB Screening Form</a:t>
            </a:r>
            <a:endParaRPr lang="en-US" sz="900" dirty="0">
              <a:latin typeface="Avenir Light" panose="020B0402020203020204" pitchFamily="34" charset="77"/>
            </a:endParaRPr>
          </a:p>
          <a:p>
            <a:pPr marL="342900" indent="-342900" algn="l">
              <a:lnSpc>
                <a:spcPts val="1450"/>
              </a:lnSpc>
              <a:buSzPct val="100000"/>
              <a:buChar char="•"/>
            </a:pPr>
            <a:r>
              <a:rPr lang="en-US" sz="900" dirty="0">
                <a:solidFill>
                  <a:srgbClr val="272525"/>
                </a:solidFill>
                <a:latin typeface="Avenir Light" panose="020B0402020203020204" pitchFamily="34" charset="77"/>
                <a:ea typeface="Lato" pitchFamily="34" charset="-122"/>
                <a:cs typeface="Lato" pitchFamily="34" charset="-120"/>
              </a:rPr>
              <a:t>Complete all required paperwork: tax forms, emergency contact information</a:t>
            </a:r>
            <a:endParaRPr lang="en-US" sz="900" dirty="0">
              <a:latin typeface="Avenir Light" panose="020B0402020203020204" pitchFamily="34" charset="77"/>
            </a:endParaRPr>
          </a:p>
        </p:txBody>
      </p:sp>
      <p:sp>
        <p:nvSpPr>
          <p:cNvPr id="10" name="Shape 7"/>
          <p:cNvSpPr/>
          <p:nvPr/>
        </p:nvSpPr>
        <p:spPr>
          <a:xfrm>
            <a:off x="3909640" y="4107954"/>
            <a:ext cx="4753719" cy="689595"/>
          </a:xfrm>
          <a:prstGeom prst="roundRect">
            <a:avLst>
              <a:gd name="adj" fmla="val 26139"/>
            </a:avLst>
          </a:prstGeom>
          <a:solidFill>
            <a:srgbClr val="FCF2B5"/>
          </a:solidFill>
          <a:ln/>
        </p:spPr>
      </p:sp>
      <p:pic>
        <p:nvPicPr>
          <p:cNvPr id="11" name="Image 1" descr="preencoded.png"/>
          <p:cNvPicPr>
            <a:picLocks noChangeAspect="1"/>
          </p:cNvPicPr>
          <p:nvPr/>
        </p:nvPicPr>
        <p:blipFill>
          <a:blip r:embed="rId4"/>
          <a:stretch>
            <a:fillRect/>
          </a:stretch>
        </p:blipFill>
        <p:spPr>
          <a:xfrm>
            <a:off x="4029745" y="4291013"/>
            <a:ext cx="150168" cy="120104"/>
          </a:xfrm>
          <a:prstGeom prst="rect">
            <a:avLst/>
          </a:prstGeom>
        </p:spPr>
      </p:pic>
      <p:sp>
        <p:nvSpPr>
          <p:cNvPr id="12" name="Text 8"/>
          <p:cNvSpPr/>
          <p:nvPr/>
        </p:nvSpPr>
        <p:spPr>
          <a:xfrm>
            <a:off x="4300017" y="4254326"/>
            <a:ext cx="4243239" cy="378470"/>
          </a:xfrm>
          <a:prstGeom prst="rect">
            <a:avLst/>
          </a:prstGeom>
          <a:noFill/>
          <a:ln/>
        </p:spPr>
        <p:txBody>
          <a:bodyPr wrap="square" lIns="0" tIns="0" rIns="0" bIns="0" rtlCol="0" anchor="t"/>
          <a:lstStyle/>
          <a:p>
            <a:pPr marL="0" indent="0" algn="l">
              <a:lnSpc>
                <a:spcPts val="1450"/>
              </a:lnSpc>
              <a:buNone/>
            </a:pPr>
            <a:r>
              <a:rPr lang="en-US" sz="900" dirty="0">
                <a:solidFill>
                  <a:srgbClr val="000000"/>
                </a:solidFill>
                <a:latin typeface="Avenir Light" panose="020B0402020203020204" pitchFamily="34" charset="77"/>
                <a:ea typeface="Lato" pitchFamily="34" charset="-122"/>
                <a:cs typeface="Lato" pitchFamily="34" charset="-120"/>
              </a:rPr>
              <a:t>HepB/HBV vaccination proof or signed declination must be on file. If the employee chooses the vaccine series, it must be provided at no charge.</a:t>
            </a:r>
            <a:endParaRPr lang="en-US" sz="900" dirty="0">
              <a:latin typeface="Avenir Light" panose="020B0402020203020204" pitchFamily="34"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771823"/>
            <a:ext cx="6818263"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Week 1: Safety Training &amp; Regulatory Compliance</a:t>
            </a:r>
            <a:endParaRPr lang="en-US" sz="2400" dirty="0">
              <a:latin typeface="Avenir Book" panose="02000503020000020003" pitchFamily="2" charset="0"/>
            </a:endParaRPr>
          </a:p>
        </p:txBody>
      </p:sp>
      <p:sp>
        <p:nvSpPr>
          <p:cNvPr id="3" name="Text 1"/>
          <p:cNvSpPr/>
          <p:nvPr/>
        </p:nvSpPr>
        <p:spPr>
          <a:xfrm>
            <a:off x="496119" y="1407393"/>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Safety is a non-negotiable foundation. Every new employee must complete the Lab Safety Assessment form (updated annually) and receive training on all applicable safety topics before working independently in the lab.</a:t>
            </a:r>
            <a:endParaRPr lang="en-US" sz="950" dirty="0">
              <a:latin typeface="Avenir Light" panose="020B0402020203020204" pitchFamily="34" charset="77"/>
            </a:endParaRPr>
          </a:p>
        </p:txBody>
      </p:sp>
      <p:sp>
        <p:nvSpPr>
          <p:cNvPr id="4" name="Text 2"/>
          <p:cNvSpPr/>
          <p:nvPr/>
        </p:nvSpPr>
        <p:spPr>
          <a:xfrm>
            <a:off x="496119" y="2067818"/>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Safety Training Topics</a:t>
            </a:r>
            <a:endParaRPr lang="en-US" sz="1200" dirty="0">
              <a:latin typeface="Avenir Book" panose="02000503020000020003" pitchFamily="2" charset="0"/>
            </a:endParaRPr>
          </a:p>
        </p:txBody>
      </p:sp>
      <p:sp>
        <p:nvSpPr>
          <p:cNvPr id="5" name="Text 3"/>
          <p:cNvSpPr/>
          <p:nvPr/>
        </p:nvSpPr>
        <p:spPr>
          <a:xfrm>
            <a:off x="496119" y="2385640"/>
            <a:ext cx="3924598" cy="1649537"/>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Bloodborne pathogens and infection control</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PPE usage and disposal</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Liquid nitrogen handling and storage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Fire safety, evacuation, and electrical safety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Ergonomics and safe lifting techniques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Latex allergy awareness, hearing protection, hand-washing</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Dangerous goods shipping and color vision</a:t>
            </a:r>
            <a:endParaRPr lang="en-US" sz="950" dirty="0">
              <a:latin typeface="Avenir Light" panose="020B0402020203020204" pitchFamily="34" charset="77"/>
            </a:endParaRPr>
          </a:p>
        </p:txBody>
      </p:sp>
      <p:sp>
        <p:nvSpPr>
          <p:cNvPr id="6" name="Text 4"/>
          <p:cNvSpPr/>
          <p:nvPr/>
        </p:nvSpPr>
        <p:spPr>
          <a:xfrm>
            <a:off x="4728046" y="2067818"/>
            <a:ext cx="1601465"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Regulatory Compliance</a:t>
            </a:r>
            <a:endParaRPr lang="en-US" sz="1200" dirty="0">
              <a:latin typeface="Avenir Book" panose="02000503020000020003" pitchFamily="2" charset="0"/>
            </a:endParaRPr>
          </a:p>
        </p:txBody>
      </p:sp>
      <p:sp>
        <p:nvSpPr>
          <p:cNvPr id="7" name="Text 5"/>
          <p:cNvSpPr/>
          <p:nvPr/>
        </p:nvSpPr>
        <p:spPr>
          <a:xfrm>
            <a:off x="4728046" y="2385640"/>
            <a:ext cx="3924598" cy="440308"/>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Training on OSHA, FDA, HIPAA, and CLIA regulations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Review of regulatory updates and lab operation impact</a:t>
            </a:r>
            <a:endParaRPr lang="en-US" sz="950" dirty="0">
              <a:latin typeface="Avenir Light" panose="020B0402020203020204" pitchFamily="34" charset="77"/>
            </a:endParaRPr>
          </a:p>
        </p:txBody>
      </p:sp>
      <p:sp>
        <p:nvSpPr>
          <p:cNvPr id="8" name="Text 6"/>
          <p:cNvSpPr/>
          <p:nvPr/>
        </p:nvSpPr>
        <p:spPr>
          <a:xfrm>
            <a:off x="4728046" y="2949922"/>
            <a:ext cx="2602111" cy="193849"/>
          </a:xfrm>
          <a:prstGeom prst="rect">
            <a:avLst/>
          </a:prstGeom>
          <a:noFill/>
          <a:ln/>
        </p:spPr>
        <p:txBody>
          <a:bodyPr wrap="none" lIns="0" tIns="0" rIns="0" bIns="0" rtlCol="0" anchor="t"/>
          <a:lstStyle/>
          <a:p>
            <a:pPr marL="0" indent="0" algn="l">
              <a:lnSpc>
                <a:spcPts val="1500"/>
              </a:lnSpc>
              <a:buNone/>
            </a:pPr>
            <a:r>
              <a:rPr lang="en-US" sz="1200" dirty="0">
                <a:solidFill>
                  <a:srgbClr val="C91313"/>
                </a:solidFill>
                <a:latin typeface="Avenir Book" panose="02000503020000020003" pitchFamily="2" charset="0"/>
                <a:ea typeface="Gelasio" pitchFamily="34" charset="-122"/>
                <a:cs typeface="Gelasio" pitchFamily="34" charset="-120"/>
              </a:rPr>
              <a:t>Immediate Notification Required For:</a:t>
            </a:r>
            <a:endParaRPr lang="en-US" sz="1200" dirty="0">
              <a:latin typeface="Avenir Book" panose="02000503020000020003" pitchFamily="2" charset="0"/>
            </a:endParaRPr>
          </a:p>
        </p:txBody>
      </p:sp>
      <p:sp>
        <p:nvSpPr>
          <p:cNvPr id="9" name="Text 7"/>
          <p:cNvSpPr/>
          <p:nvPr/>
        </p:nvSpPr>
        <p:spPr>
          <a:xfrm>
            <a:off x="4728046" y="3267745"/>
            <a:ext cx="3924598" cy="682154"/>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Any patient complaint, incident, or occurrence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All accidents, near misses, and unsafe conditions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Any chemical or biohazard spill</a:t>
            </a:r>
            <a:endParaRPr lang="en-US" sz="950" dirty="0">
              <a:latin typeface="Avenir Light" panose="020B0402020203020204" pitchFamily="34" charset="77"/>
            </a:endParaRPr>
          </a:p>
        </p:txBody>
      </p:sp>
      <p:sp>
        <p:nvSpPr>
          <p:cNvPr id="10" name="Text 8"/>
          <p:cNvSpPr/>
          <p:nvPr/>
        </p:nvSpPr>
        <p:spPr>
          <a:xfrm>
            <a:off x="4728046" y="4061520"/>
            <a:ext cx="3924598" cy="198462"/>
          </a:xfrm>
          <a:prstGeom prst="rect">
            <a:avLst/>
          </a:prstGeom>
          <a:noFill/>
          <a:ln/>
        </p:spPr>
        <p:txBody>
          <a:bodyPr wrap="non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Notify the Lab Director or Supervisor immediately — no exceptions.</a:t>
            </a:r>
            <a:endParaRPr lang="en-US" sz="950" dirty="0">
              <a:latin typeface="Avenir Light" panose="020B0402020203020204" pitchFamily="34"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544562"/>
            <a:ext cx="7236098"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Week 2: Lab Setup, Equipment &amp; Hygiene Standards</a:t>
            </a:r>
            <a:endParaRPr lang="en-US" sz="2400" dirty="0">
              <a:latin typeface="Avenir Book" panose="02000503020000020003" pitchFamily="2" charset="0"/>
            </a:endParaRPr>
          </a:p>
        </p:txBody>
      </p:sp>
      <p:sp>
        <p:nvSpPr>
          <p:cNvPr id="3" name="Text 1"/>
          <p:cNvSpPr/>
          <p:nvPr/>
        </p:nvSpPr>
        <p:spPr>
          <a:xfrm>
            <a:off x="496119" y="1180133"/>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Week 2 focuses on hands-on familiarity with lab operations: supply management, equipment training, and maintaining the stringent hygiene standards required in an IVF environment.</a:t>
            </a:r>
            <a:endParaRPr lang="en-US" sz="950" dirty="0">
              <a:latin typeface="Avenir Light" panose="020B0402020203020204" pitchFamily="34" charset="77"/>
            </a:endParaRPr>
          </a:p>
        </p:txBody>
      </p:sp>
      <p:sp>
        <p:nvSpPr>
          <p:cNvPr id="4" name="Shape 2"/>
          <p:cNvSpPr/>
          <p:nvPr/>
        </p:nvSpPr>
        <p:spPr>
          <a:xfrm>
            <a:off x="496119" y="1716584"/>
            <a:ext cx="2634555" cy="2882354"/>
          </a:xfrm>
          <a:prstGeom prst="roundRect">
            <a:avLst>
              <a:gd name="adj" fmla="val 7063"/>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5" name="Text 3"/>
          <p:cNvSpPr/>
          <p:nvPr/>
        </p:nvSpPr>
        <p:spPr>
          <a:xfrm>
            <a:off x="624855" y="1845320"/>
            <a:ext cx="2270447"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Supply &amp; Inventory Management</a:t>
            </a:r>
            <a:endParaRPr lang="en-US" sz="1200" dirty="0">
              <a:latin typeface="Avenir Light" panose="020B0402020203020204" pitchFamily="34" charset="77"/>
            </a:endParaRPr>
          </a:p>
        </p:txBody>
      </p:sp>
      <p:sp>
        <p:nvSpPr>
          <p:cNvPr id="6" name="Text 4"/>
          <p:cNvSpPr/>
          <p:nvPr/>
        </p:nvSpPr>
        <p:spPr>
          <a:xfrm>
            <a:off x="624855" y="2113583"/>
            <a:ext cx="2377083" cy="2356619"/>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Order supplies using chart of accounts, reps, SKU numbers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Supply intake: check seals, temps, quantity, CofA, and "ok to use"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First-in, first-out inventory rotation; "New lot" stickers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ARTC inventory module: add items, CofA, move through In Stock → In Use → Finished</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Monthly audit: reconcile, order, and dispose of expired items</a:t>
            </a:r>
            <a:endParaRPr lang="en-US" sz="950" dirty="0">
              <a:latin typeface="Avenir Light" panose="020B0402020203020204" pitchFamily="34" charset="77"/>
            </a:endParaRPr>
          </a:p>
        </p:txBody>
      </p:sp>
      <p:sp>
        <p:nvSpPr>
          <p:cNvPr id="7" name="Shape 5"/>
          <p:cNvSpPr/>
          <p:nvPr/>
        </p:nvSpPr>
        <p:spPr>
          <a:xfrm>
            <a:off x="3254648" y="1716584"/>
            <a:ext cx="2634630" cy="2882354"/>
          </a:xfrm>
          <a:prstGeom prst="roundRect">
            <a:avLst>
              <a:gd name="adj" fmla="val 7062"/>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8" name="Text 6"/>
          <p:cNvSpPr/>
          <p:nvPr/>
        </p:nvSpPr>
        <p:spPr>
          <a:xfrm>
            <a:off x="3383384" y="1845320"/>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Equipment Training</a:t>
            </a:r>
            <a:endParaRPr lang="en-US" sz="1200" dirty="0">
              <a:latin typeface="Avenir Light" panose="020B0402020203020204" pitchFamily="34" charset="77"/>
            </a:endParaRPr>
          </a:p>
        </p:txBody>
      </p:sp>
      <p:sp>
        <p:nvSpPr>
          <p:cNvPr id="9" name="Text 7"/>
          <p:cNvSpPr/>
          <p:nvPr/>
        </p:nvSpPr>
        <p:spPr>
          <a:xfrm>
            <a:off x="3383384" y="2113583"/>
            <a:ext cx="2377157" cy="1674465"/>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Endocrinology: Blood analyzer (Beckman/Tosoh/Roche), centrifuge, pipettes, RI Witness, alarm system</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Andrology: CASA, Makler counter, Zymot/Protex, microscopes, dry baths, dewars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PMs, repairs, and safety precautions for all instruments</a:t>
            </a:r>
            <a:endParaRPr lang="en-US" sz="950" dirty="0">
              <a:latin typeface="Avenir Light" panose="020B0402020203020204" pitchFamily="34" charset="77"/>
            </a:endParaRPr>
          </a:p>
        </p:txBody>
      </p:sp>
      <p:sp>
        <p:nvSpPr>
          <p:cNvPr id="10" name="Shape 8"/>
          <p:cNvSpPr/>
          <p:nvPr/>
        </p:nvSpPr>
        <p:spPr>
          <a:xfrm>
            <a:off x="6013252" y="1716584"/>
            <a:ext cx="2634555" cy="2882354"/>
          </a:xfrm>
          <a:prstGeom prst="roundRect">
            <a:avLst>
              <a:gd name="adj" fmla="val 7063"/>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11" name="Text 9"/>
          <p:cNvSpPr/>
          <p:nvPr/>
        </p:nvSpPr>
        <p:spPr>
          <a:xfrm>
            <a:off x="6141988" y="1845320"/>
            <a:ext cx="207570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Hygiene &amp; Uniform Standards</a:t>
            </a:r>
            <a:endParaRPr lang="en-US" sz="1200" dirty="0">
              <a:latin typeface="Avenir Light" panose="020B0402020203020204" pitchFamily="34" charset="77"/>
            </a:endParaRPr>
          </a:p>
        </p:txBody>
      </p:sp>
      <p:sp>
        <p:nvSpPr>
          <p:cNvPr id="12" name="Text 10"/>
          <p:cNvSpPr/>
          <p:nvPr/>
        </p:nvSpPr>
        <p:spPr>
          <a:xfrm>
            <a:off x="6141988" y="2113583"/>
            <a:ext cx="2377083" cy="2356619"/>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Hand-wash upon lab entry, before leaving, and if soiled</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Change into scrubs at work; use lab shoes; low-VOC detergents only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No VOCs, perfume, makeup, nail polish, or hairspray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Bathe every 24 hours; keep glasses clean; avoid touching face without handwashing</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Cleaning agents: AF3 wipes, Oosafe, or 3% H₂O₂ — no alcohol-based sanitizers</a:t>
            </a:r>
            <a:endParaRPr lang="en-US" sz="950" dirty="0">
              <a:latin typeface="Avenir Light" panose="020B0402020203020204" pitchFamily="34" charset="77"/>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6119" y="845493"/>
            <a:ext cx="5159871"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Week 2: Media, Dishes &amp; SOP Review</a:t>
            </a:r>
            <a:endParaRPr lang="en-US" sz="2400" dirty="0">
              <a:latin typeface="Avenir Book" panose="02000503020000020003" pitchFamily="2" charset="0"/>
            </a:endParaRPr>
          </a:p>
        </p:txBody>
      </p:sp>
      <p:sp>
        <p:nvSpPr>
          <p:cNvPr id="3" name="Text 1"/>
          <p:cNvSpPr/>
          <p:nvPr/>
        </p:nvSpPr>
        <p:spPr>
          <a:xfrm>
            <a:off x="496119" y="1543050"/>
            <a:ext cx="1787500"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Media &amp; Dish Preparation</a:t>
            </a:r>
            <a:endParaRPr lang="en-US" sz="1200" dirty="0">
              <a:latin typeface="Avenir Book" panose="02000503020000020003" pitchFamily="2" charset="0"/>
            </a:endParaRPr>
          </a:p>
        </p:txBody>
      </p:sp>
      <p:sp>
        <p:nvSpPr>
          <p:cNvPr id="4" name="Text 2"/>
          <p:cNvSpPr/>
          <p:nvPr/>
        </p:nvSpPr>
        <p:spPr>
          <a:xfrm>
            <a:off x="496119" y="1860872"/>
            <a:ext cx="3924598"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Proper media handling is critical to lab outcomes. All employees must understand the following principles before working with patient samples:</a:t>
            </a:r>
            <a:endParaRPr lang="en-US" sz="950" dirty="0">
              <a:latin typeface="Avenir Light" panose="020B0402020203020204" pitchFamily="34" charset="77"/>
            </a:endParaRPr>
          </a:p>
        </p:txBody>
      </p:sp>
      <p:sp>
        <p:nvSpPr>
          <p:cNvPr id="5" name="Text 3"/>
          <p:cNvSpPr/>
          <p:nvPr/>
        </p:nvSpPr>
        <p:spPr>
          <a:xfrm>
            <a:off x="496119" y="2567880"/>
            <a:ext cx="3924598" cy="1562770"/>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Off-gassing: all media must be equilibrated for &gt;24 hours before use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Aliquoting and labeling: include name, lot number, date, expiration date, and concentration</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Understand bicarbonate-buffered vs. zwitterionic buffers and when each is appropriate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Dilutions and reconstitution must follow SOP exactly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Record media and pH surveys in ARTC</a:t>
            </a:r>
            <a:endParaRPr lang="en-US" sz="950" dirty="0">
              <a:latin typeface="Avenir Light" panose="020B0402020203020204" pitchFamily="34" charset="77"/>
            </a:endParaRPr>
          </a:p>
        </p:txBody>
      </p:sp>
      <p:sp>
        <p:nvSpPr>
          <p:cNvPr id="6" name="Text 4"/>
          <p:cNvSpPr/>
          <p:nvPr/>
        </p:nvSpPr>
        <p:spPr>
          <a:xfrm>
            <a:off x="4728046" y="1543050"/>
            <a:ext cx="183564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Policy &amp; Procedure Review</a:t>
            </a:r>
            <a:endParaRPr lang="en-US" sz="1200" dirty="0">
              <a:latin typeface="Avenir Book" panose="02000503020000020003" pitchFamily="2" charset="0"/>
            </a:endParaRPr>
          </a:p>
        </p:txBody>
      </p:sp>
      <p:sp>
        <p:nvSpPr>
          <p:cNvPr id="7" name="Text 5"/>
          <p:cNvSpPr/>
          <p:nvPr/>
        </p:nvSpPr>
        <p:spPr>
          <a:xfrm>
            <a:off x="4728046" y="1860872"/>
            <a:ext cx="3924598"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All SOPs must be reviewed, understood, and signed off before the employee works independently.</a:t>
            </a:r>
            <a:endParaRPr lang="en-US" sz="950" dirty="0">
              <a:latin typeface="Avenir Light" panose="020B0402020203020204" pitchFamily="34" charset="77"/>
            </a:endParaRPr>
          </a:p>
        </p:txBody>
      </p:sp>
      <p:sp>
        <p:nvSpPr>
          <p:cNvPr id="8" name="Text 6"/>
          <p:cNvSpPr/>
          <p:nvPr/>
        </p:nvSpPr>
        <p:spPr>
          <a:xfrm>
            <a:off x="4728046" y="2369418"/>
            <a:ext cx="3924598" cy="923999"/>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Access all laboratory policy and procedure manuals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Document sign-off on every assigned SOP in ARTC</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Supervisor assigns specific policies to review based on role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Review any updates or recent changes to existing procedures</a:t>
            </a:r>
            <a:endParaRPr lang="en-US" sz="950" dirty="0">
              <a:latin typeface="Avenir Light" panose="020B0402020203020204" pitchFamily="34" charset="77"/>
            </a:endParaRPr>
          </a:p>
        </p:txBody>
      </p:sp>
      <p:sp>
        <p:nvSpPr>
          <p:cNvPr id="9" name="Shape 7"/>
          <p:cNvSpPr/>
          <p:nvPr/>
        </p:nvSpPr>
        <p:spPr>
          <a:xfrm>
            <a:off x="4728046" y="3432944"/>
            <a:ext cx="3924598" cy="725463"/>
          </a:xfrm>
          <a:prstGeom prst="roundRect">
            <a:avLst>
              <a:gd name="adj" fmla="val 25648"/>
            </a:avLst>
          </a:prstGeom>
          <a:solidFill>
            <a:srgbClr val="F6BCDC"/>
          </a:solidFill>
          <a:ln/>
        </p:spPr>
      </p:sp>
      <p:pic>
        <p:nvPicPr>
          <p:cNvPr id="10" name="Image 0" descr="preencoded.png"/>
          <p:cNvPicPr>
            <a:picLocks noChangeAspect="1"/>
          </p:cNvPicPr>
          <p:nvPr/>
        </p:nvPicPr>
        <p:blipFill>
          <a:blip r:embed="rId3"/>
          <a:stretch>
            <a:fillRect/>
          </a:stretch>
        </p:blipFill>
        <p:spPr>
          <a:xfrm>
            <a:off x="4852020" y="3622253"/>
            <a:ext cx="155004" cy="123974"/>
          </a:xfrm>
          <a:prstGeom prst="rect">
            <a:avLst/>
          </a:prstGeom>
        </p:spPr>
      </p:pic>
      <p:sp>
        <p:nvSpPr>
          <p:cNvPr id="11" name="Text 8"/>
          <p:cNvSpPr/>
          <p:nvPr/>
        </p:nvSpPr>
        <p:spPr>
          <a:xfrm>
            <a:off x="5130998" y="3587874"/>
            <a:ext cx="3397672" cy="396925"/>
          </a:xfrm>
          <a:prstGeom prst="rect">
            <a:avLst/>
          </a:prstGeom>
          <a:noFill/>
          <a:ln/>
        </p:spPr>
        <p:txBody>
          <a:bodyPr wrap="square" lIns="0" tIns="0" rIns="0" bIns="0" rtlCol="0" anchor="t"/>
          <a:lstStyle/>
          <a:p>
            <a:pPr marL="0" indent="0" algn="l">
              <a:lnSpc>
                <a:spcPts val="1550"/>
              </a:lnSpc>
              <a:buNone/>
            </a:pPr>
            <a:r>
              <a:rPr lang="en-US" sz="950" dirty="0">
                <a:solidFill>
                  <a:srgbClr val="000000"/>
                </a:solidFill>
                <a:latin typeface="Avenir Light" panose="020B0402020203020204" pitchFamily="34" charset="77"/>
                <a:ea typeface="Lato" pitchFamily="34" charset="-122"/>
                <a:cs typeface="Lato" pitchFamily="34" charset="-120"/>
              </a:rPr>
              <a:t>See Appendix A for the full SOP index, covering Safety, Quality, Equipment, Security, HCTP, and role-specific procedures.</a:t>
            </a:r>
            <a:endParaRPr lang="en-US" sz="950" dirty="0">
              <a:latin typeface="Avenir Light" panose="020B0402020203020204" pitchFamily="34" charset="7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411510"/>
            <a:ext cx="6291635"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Week 3+: Competency Assessment &amp; Sign-Off</a:t>
            </a:r>
            <a:endParaRPr lang="en-US" sz="2400" dirty="0">
              <a:latin typeface="Avenir Light" panose="020B0402020203020204" pitchFamily="34" charset="77"/>
            </a:endParaRPr>
          </a:p>
        </p:txBody>
      </p:sp>
      <p:sp>
        <p:nvSpPr>
          <p:cNvPr id="3" name="Text 1"/>
          <p:cNvSpPr/>
          <p:nvPr/>
        </p:nvSpPr>
        <p:spPr>
          <a:xfrm>
            <a:off x="496119" y="1047080"/>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No employee may independently result patient samples without a completed initial competency assessment on file in ARTC. The sign-off process is structured, documented, and observed.</a:t>
            </a:r>
            <a:endParaRPr lang="en-US" sz="950" dirty="0">
              <a:latin typeface="Avenir Light" panose="020B0402020203020204" pitchFamily="34" charset="77"/>
            </a:endParaRPr>
          </a:p>
        </p:txBody>
      </p:sp>
      <p:sp>
        <p:nvSpPr>
          <p:cNvPr id="4" name="Shape 2"/>
          <p:cNvSpPr/>
          <p:nvPr/>
        </p:nvSpPr>
        <p:spPr>
          <a:xfrm>
            <a:off x="496119" y="1583531"/>
            <a:ext cx="4013895" cy="1512243"/>
          </a:xfrm>
          <a:prstGeom prst="roundRect">
            <a:avLst>
              <a:gd name="adj" fmla="val 12304"/>
            </a:avLst>
          </a:prstGeom>
          <a:solidFill>
            <a:srgbClr val="FFFFFF"/>
          </a:solidFill>
          <a:ln w="14288">
            <a:solidFill>
              <a:srgbClr val="D8D4D4"/>
            </a:solidFill>
            <a:prstDash val="solid"/>
          </a:ln>
          <a:effectLst>
            <a:outerShdw dist="15240" dir="2700000" algn="bl" rotWithShape="0">
              <a:srgbClr val="D8D4D4">
                <a:alpha val="100000"/>
              </a:srgbClr>
            </a:outerShdw>
          </a:effectLst>
        </p:spPr>
      </p:sp>
      <p:sp>
        <p:nvSpPr>
          <p:cNvPr id="5" name="Shape 3"/>
          <p:cNvSpPr/>
          <p:nvPr/>
        </p:nvSpPr>
        <p:spPr>
          <a:xfrm>
            <a:off x="510406" y="1597819"/>
            <a:ext cx="3985320" cy="372070"/>
          </a:xfrm>
          <a:prstGeom prst="roundRect">
            <a:avLst>
              <a:gd name="adj" fmla="val 45401"/>
            </a:avLst>
          </a:prstGeom>
          <a:solidFill>
            <a:srgbClr val="F2EEEE"/>
          </a:solidFill>
          <a:ln/>
          <a:effectLst>
            <a:outerShdw dist="15240" dir="2700000" algn="bl" rotWithShape="0">
              <a:srgbClr val="D8D4D4">
                <a:alpha val="100000"/>
              </a:srgbClr>
            </a:outerShdw>
          </a:effectLst>
        </p:spPr>
      </p:sp>
      <p:sp>
        <p:nvSpPr>
          <p:cNvPr id="6" name="Text 4"/>
          <p:cNvSpPr/>
          <p:nvPr/>
        </p:nvSpPr>
        <p:spPr>
          <a:xfrm>
            <a:off x="2410048" y="1665163"/>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72525"/>
                </a:solidFill>
                <a:latin typeface="Avenir Book" panose="02000503020000020003" pitchFamily="2" charset="0"/>
                <a:ea typeface="Gelasio" pitchFamily="34" charset="-122"/>
                <a:cs typeface="Gelasio" pitchFamily="34" charset="-120"/>
              </a:rPr>
              <a:t>1</a:t>
            </a:r>
            <a:endParaRPr lang="en-US" sz="1450" dirty="0">
              <a:latin typeface="Avenir Light" panose="020B0402020203020204" pitchFamily="34" charset="77"/>
            </a:endParaRPr>
          </a:p>
        </p:txBody>
      </p:sp>
      <p:sp>
        <p:nvSpPr>
          <p:cNvPr id="7" name="Text 5"/>
          <p:cNvSpPr/>
          <p:nvPr/>
        </p:nvSpPr>
        <p:spPr>
          <a:xfrm>
            <a:off x="634380" y="2093863"/>
            <a:ext cx="1696938"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General Lab Onboarding</a:t>
            </a:r>
            <a:endParaRPr lang="en-US" sz="1200" dirty="0">
              <a:latin typeface="Avenir Light" panose="020B0402020203020204" pitchFamily="34" charset="77"/>
            </a:endParaRPr>
          </a:p>
        </p:txBody>
      </p:sp>
      <p:sp>
        <p:nvSpPr>
          <p:cNvPr id="8" name="Text 6"/>
          <p:cNvSpPr/>
          <p:nvPr/>
        </p:nvSpPr>
        <p:spPr>
          <a:xfrm>
            <a:off x="634380" y="2362126"/>
            <a:ext cx="3737372"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Complete the CAPture module in ARTC. Initial competency form is assigned through the ARTC Form Module.</a:t>
            </a:r>
            <a:endParaRPr lang="en-US" sz="950" dirty="0">
              <a:latin typeface="Avenir Light" panose="020B0402020203020204" pitchFamily="34" charset="77"/>
            </a:endParaRPr>
          </a:p>
        </p:txBody>
      </p:sp>
      <p:sp>
        <p:nvSpPr>
          <p:cNvPr id="9" name="Shape 7"/>
          <p:cNvSpPr/>
          <p:nvPr/>
        </p:nvSpPr>
        <p:spPr>
          <a:xfrm>
            <a:off x="4633987" y="1583531"/>
            <a:ext cx="4013895" cy="1512243"/>
          </a:xfrm>
          <a:prstGeom prst="roundRect">
            <a:avLst>
              <a:gd name="adj" fmla="val 12304"/>
            </a:avLst>
          </a:prstGeom>
          <a:solidFill>
            <a:srgbClr val="FFFFFF"/>
          </a:solidFill>
          <a:ln w="14288">
            <a:solidFill>
              <a:srgbClr val="D8D4D4"/>
            </a:solidFill>
            <a:prstDash val="solid"/>
          </a:ln>
          <a:effectLst>
            <a:outerShdw dist="15240" dir="2700000" algn="bl" rotWithShape="0">
              <a:srgbClr val="D8D4D4">
                <a:alpha val="100000"/>
              </a:srgbClr>
            </a:outerShdw>
          </a:effectLst>
        </p:spPr>
      </p:sp>
      <p:sp>
        <p:nvSpPr>
          <p:cNvPr id="10" name="Shape 8"/>
          <p:cNvSpPr/>
          <p:nvPr/>
        </p:nvSpPr>
        <p:spPr>
          <a:xfrm>
            <a:off x="4648274" y="1597819"/>
            <a:ext cx="3985320" cy="372070"/>
          </a:xfrm>
          <a:prstGeom prst="roundRect">
            <a:avLst>
              <a:gd name="adj" fmla="val 45401"/>
            </a:avLst>
          </a:prstGeom>
          <a:solidFill>
            <a:srgbClr val="F2EEEE"/>
          </a:solidFill>
          <a:ln/>
          <a:effectLst>
            <a:outerShdw dist="15240" dir="2700000" algn="bl" rotWithShape="0">
              <a:srgbClr val="D8D4D4">
                <a:alpha val="100000"/>
              </a:srgbClr>
            </a:outerShdw>
          </a:effectLst>
        </p:spPr>
      </p:sp>
      <p:sp>
        <p:nvSpPr>
          <p:cNvPr id="11" name="Text 9"/>
          <p:cNvSpPr/>
          <p:nvPr/>
        </p:nvSpPr>
        <p:spPr>
          <a:xfrm>
            <a:off x="6547917" y="1665163"/>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72525"/>
                </a:solidFill>
                <a:latin typeface="Avenir Book" panose="02000503020000020003" pitchFamily="2" charset="0"/>
                <a:ea typeface="Gelasio" pitchFamily="34" charset="-122"/>
                <a:cs typeface="Gelasio" pitchFamily="34" charset="-120"/>
              </a:rPr>
              <a:t>2</a:t>
            </a:r>
            <a:endParaRPr lang="en-US" sz="1450" dirty="0">
              <a:latin typeface="Avenir Light" panose="020B0402020203020204" pitchFamily="34" charset="77"/>
            </a:endParaRPr>
          </a:p>
        </p:txBody>
      </p:sp>
      <p:sp>
        <p:nvSpPr>
          <p:cNvPr id="12" name="Text 10"/>
          <p:cNvSpPr/>
          <p:nvPr/>
        </p:nvSpPr>
        <p:spPr>
          <a:xfrm>
            <a:off x="4772248" y="2093863"/>
            <a:ext cx="1630561"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Supervised Observation</a:t>
            </a:r>
            <a:endParaRPr lang="en-US" sz="1200" dirty="0">
              <a:latin typeface="Avenir Light" panose="020B0402020203020204" pitchFamily="34" charset="77"/>
            </a:endParaRPr>
          </a:p>
        </p:txBody>
      </p:sp>
      <p:sp>
        <p:nvSpPr>
          <p:cNvPr id="13" name="Text 11"/>
          <p:cNvSpPr/>
          <p:nvPr/>
        </p:nvSpPr>
        <p:spPr>
          <a:xfrm>
            <a:off x="4772248" y="2362126"/>
            <a:ext cx="3737372"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For fully trained employees: Watch 5, Do 10 under supervision, then evaluate for sign-off. Track performance in the Qualitative and Quantitative Training Spreadsheet.</a:t>
            </a:r>
            <a:endParaRPr lang="en-US" sz="950" dirty="0">
              <a:latin typeface="Avenir Light" panose="020B0402020203020204" pitchFamily="34" charset="77"/>
            </a:endParaRPr>
          </a:p>
        </p:txBody>
      </p:sp>
      <p:sp>
        <p:nvSpPr>
          <p:cNvPr id="14" name="Shape 12"/>
          <p:cNvSpPr/>
          <p:nvPr/>
        </p:nvSpPr>
        <p:spPr>
          <a:xfrm>
            <a:off x="496119" y="3219748"/>
            <a:ext cx="4013895" cy="1512243"/>
          </a:xfrm>
          <a:prstGeom prst="roundRect">
            <a:avLst>
              <a:gd name="adj" fmla="val 12304"/>
            </a:avLst>
          </a:prstGeom>
          <a:solidFill>
            <a:srgbClr val="FFFFFF"/>
          </a:solidFill>
          <a:ln w="14288">
            <a:solidFill>
              <a:srgbClr val="D8D4D4"/>
            </a:solidFill>
            <a:prstDash val="solid"/>
          </a:ln>
          <a:effectLst>
            <a:outerShdw dist="15240" dir="2700000" algn="bl" rotWithShape="0">
              <a:srgbClr val="D8D4D4">
                <a:alpha val="100000"/>
              </a:srgbClr>
            </a:outerShdw>
          </a:effectLst>
        </p:spPr>
      </p:sp>
      <p:sp>
        <p:nvSpPr>
          <p:cNvPr id="15" name="Shape 13"/>
          <p:cNvSpPr/>
          <p:nvPr/>
        </p:nvSpPr>
        <p:spPr>
          <a:xfrm>
            <a:off x="510406" y="3234035"/>
            <a:ext cx="3985320" cy="372070"/>
          </a:xfrm>
          <a:prstGeom prst="roundRect">
            <a:avLst>
              <a:gd name="adj" fmla="val 45401"/>
            </a:avLst>
          </a:prstGeom>
          <a:solidFill>
            <a:srgbClr val="F2EEEE"/>
          </a:solidFill>
          <a:ln/>
          <a:effectLst>
            <a:outerShdw dist="15240" dir="2700000" algn="bl" rotWithShape="0">
              <a:srgbClr val="D8D4D4">
                <a:alpha val="100000"/>
              </a:srgbClr>
            </a:outerShdw>
          </a:effectLst>
        </p:spPr>
      </p:sp>
      <p:sp>
        <p:nvSpPr>
          <p:cNvPr id="16" name="Text 14"/>
          <p:cNvSpPr/>
          <p:nvPr/>
        </p:nvSpPr>
        <p:spPr>
          <a:xfrm>
            <a:off x="2410048" y="3301380"/>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72525"/>
                </a:solidFill>
                <a:latin typeface="Avenir Book" panose="02000503020000020003" pitchFamily="2" charset="0"/>
                <a:ea typeface="Gelasio" pitchFamily="34" charset="-122"/>
                <a:cs typeface="Gelasio" pitchFamily="34" charset="-120"/>
              </a:rPr>
              <a:t>3</a:t>
            </a:r>
            <a:endParaRPr lang="en-US" sz="1450" dirty="0">
              <a:latin typeface="Avenir Light" panose="020B0402020203020204" pitchFamily="34" charset="77"/>
            </a:endParaRPr>
          </a:p>
        </p:txBody>
      </p:sp>
      <p:sp>
        <p:nvSpPr>
          <p:cNvPr id="17" name="Text 15"/>
          <p:cNvSpPr/>
          <p:nvPr/>
        </p:nvSpPr>
        <p:spPr>
          <a:xfrm>
            <a:off x="634380" y="3730079"/>
            <a:ext cx="1934394"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Role-Specific Sign-Off Sheet</a:t>
            </a:r>
            <a:endParaRPr lang="en-US" sz="1200" dirty="0">
              <a:latin typeface="Avenir Light" panose="020B0402020203020204" pitchFamily="34" charset="77"/>
            </a:endParaRPr>
          </a:p>
        </p:txBody>
      </p:sp>
      <p:sp>
        <p:nvSpPr>
          <p:cNvPr id="18" name="Text 16"/>
          <p:cNvSpPr/>
          <p:nvPr/>
        </p:nvSpPr>
        <p:spPr>
          <a:xfrm>
            <a:off x="634380" y="3998342"/>
            <a:ext cx="3737372"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An Endocrinology or Andrology training sign-off sheet in ARTC details all required tasks and competencies that must be verified.</a:t>
            </a:r>
            <a:endParaRPr lang="en-US" sz="950" dirty="0">
              <a:latin typeface="Avenir Light" panose="020B0402020203020204" pitchFamily="34" charset="77"/>
            </a:endParaRPr>
          </a:p>
        </p:txBody>
      </p:sp>
      <p:sp>
        <p:nvSpPr>
          <p:cNvPr id="19" name="Shape 17"/>
          <p:cNvSpPr/>
          <p:nvPr/>
        </p:nvSpPr>
        <p:spPr>
          <a:xfrm>
            <a:off x="4633987" y="3219748"/>
            <a:ext cx="4013895" cy="1512243"/>
          </a:xfrm>
          <a:prstGeom prst="roundRect">
            <a:avLst>
              <a:gd name="adj" fmla="val 12304"/>
            </a:avLst>
          </a:prstGeom>
          <a:solidFill>
            <a:srgbClr val="FFFFFF"/>
          </a:solidFill>
          <a:ln w="14288">
            <a:solidFill>
              <a:srgbClr val="D8D4D4"/>
            </a:solidFill>
            <a:prstDash val="solid"/>
          </a:ln>
          <a:effectLst>
            <a:outerShdw dist="15240" dir="2700000" algn="bl" rotWithShape="0">
              <a:srgbClr val="D8D4D4">
                <a:alpha val="100000"/>
              </a:srgbClr>
            </a:outerShdw>
          </a:effectLst>
        </p:spPr>
      </p:sp>
      <p:sp>
        <p:nvSpPr>
          <p:cNvPr id="20" name="Shape 18"/>
          <p:cNvSpPr/>
          <p:nvPr/>
        </p:nvSpPr>
        <p:spPr>
          <a:xfrm>
            <a:off x="4648274" y="3234035"/>
            <a:ext cx="3985320" cy="372070"/>
          </a:xfrm>
          <a:prstGeom prst="roundRect">
            <a:avLst>
              <a:gd name="adj" fmla="val 45401"/>
            </a:avLst>
          </a:prstGeom>
          <a:solidFill>
            <a:srgbClr val="F2EEEE"/>
          </a:solidFill>
          <a:ln/>
          <a:effectLst>
            <a:outerShdw dist="15240" dir="2700000" algn="bl" rotWithShape="0">
              <a:srgbClr val="D8D4D4">
                <a:alpha val="100000"/>
              </a:srgbClr>
            </a:outerShdw>
          </a:effectLst>
        </p:spPr>
      </p:sp>
      <p:sp>
        <p:nvSpPr>
          <p:cNvPr id="21" name="Text 19"/>
          <p:cNvSpPr/>
          <p:nvPr/>
        </p:nvSpPr>
        <p:spPr>
          <a:xfrm>
            <a:off x="6547917" y="3301380"/>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72525"/>
                </a:solidFill>
                <a:latin typeface="Avenir Book" panose="02000503020000020003" pitchFamily="2" charset="0"/>
                <a:ea typeface="Gelasio" pitchFamily="34" charset="-122"/>
                <a:cs typeface="Gelasio" pitchFamily="34" charset="-120"/>
              </a:rPr>
              <a:t>4</a:t>
            </a:r>
            <a:endParaRPr lang="en-US" sz="1450" dirty="0">
              <a:latin typeface="Avenir Light" panose="020B0402020203020204" pitchFamily="34" charset="77"/>
            </a:endParaRPr>
          </a:p>
        </p:txBody>
      </p:sp>
      <p:sp>
        <p:nvSpPr>
          <p:cNvPr id="22" name="Text 20"/>
          <p:cNvSpPr/>
          <p:nvPr/>
        </p:nvSpPr>
        <p:spPr>
          <a:xfrm>
            <a:off x="4772248" y="3730079"/>
            <a:ext cx="1845990"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Regular Feedback Sessions</a:t>
            </a:r>
            <a:endParaRPr lang="en-US" sz="1200" dirty="0">
              <a:latin typeface="Avenir Light" panose="020B0402020203020204" pitchFamily="34" charset="77"/>
            </a:endParaRPr>
          </a:p>
        </p:txBody>
      </p:sp>
      <p:sp>
        <p:nvSpPr>
          <p:cNvPr id="23" name="Text 21"/>
          <p:cNvSpPr/>
          <p:nvPr/>
        </p:nvSpPr>
        <p:spPr>
          <a:xfrm>
            <a:off x="4772248" y="3998342"/>
            <a:ext cx="3737372"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Ongoing sessions with a supervisor or mentor address questions, identify improvement areas, and guide professional growth throughout the training period.</a:t>
            </a:r>
            <a:endParaRPr lang="en-US" sz="950" dirty="0">
              <a:latin typeface="Avenir Light" panose="020B0402020203020204" pitchFamily="34" charset="77"/>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871835"/>
            <a:ext cx="4721721"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Critical Results: Red Flag Training</a:t>
            </a:r>
            <a:endParaRPr lang="en-US" sz="2400" dirty="0">
              <a:latin typeface="Avenir Light" panose="020B0402020203020204" pitchFamily="34" charset="77"/>
            </a:endParaRPr>
          </a:p>
        </p:txBody>
      </p:sp>
      <p:sp>
        <p:nvSpPr>
          <p:cNvPr id="3" name="Text 1"/>
          <p:cNvSpPr/>
          <p:nvPr/>
        </p:nvSpPr>
        <p:spPr>
          <a:xfrm>
            <a:off x="496119" y="1507406"/>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All employees must be trained to recognize and immediately escalate critical or red-flag results. These values require prompt notification of the Lab Director and provider — no delays.</a:t>
            </a:r>
            <a:endParaRPr lang="en-US" sz="950" dirty="0">
              <a:latin typeface="Avenir Light" panose="020B0402020203020204" pitchFamily="34" charset="77"/>
            </a:endParaRPr>
          </a:p>
        </p:txBody>
      </p:sp>
      <p:sp>
        <p:nvSpPr>
          <p:cNvPr id="4" name="Shape 2"/>
          <p:cNvSpPr/>
          <p:nvPr/>
        </p:nvSpPr>
        <p:spPr>
          <a:xfrm>
            <a:off x="406822" y="2043857"/>
            <a:ext cx="4103191" cy="2227808"/>
          </a:xfrm>
          <a:prstGeom prst="roundRect">
            <a:avLst>
              <a:gd name="adj" fmla="val 13363"/>
            </a:avLst>
          </a:prstGeom>
          <a:solidFill>
            <a:srgbClr val="510C04"/>
          </a:solidFill>
          <a:ln/>
        </p:spPr>
      </p:sp>
      <p:sp>
        <p:nvSpPr>
          <p:cNvPr id="5" name="Text 3"/>
          <p:cNvSpPr/>
          <p:nvPr/>
        </p:nvSpPr>
        <p:spPr>
          <a:xfrm>
            <a:off x="530796" y="2167830"/>
            <a:ext cx="1711747" cy="193849"/>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Avenir Book" panose="02000503020000020003" pitchFamily="2" charset="0"/>
                <a:ea typeface="Gelasio" pitchFamily="34" charset="-122"/>
                <a:cs typeface="Gelasio" pitchFamily="34" charset="-120"/>
              </a:rPr>
              <a:t>Endocrinology Red Flags</a:t>
            </a:r>
            <a:endParaRPr lang="en-US" sz="1200" dirty="0">
              <a:latin typeface="Avenir Light" panose="020B0402020203020204" pitchFamily="34" charset="77"/>
            </a:endParaRPr>
          </a:p>
        </p:txBody>
      </p:sp>
      <p:sp>
        <p:nvSpPr>
          <p:cNvPr id="6" name="Text 4"/>
          <p:cNvSpPr/>
          <p:nvPr/>
        </p:nvSpPr>
        <p:spPr>
          <a:xfrm>
            <a:off x="530796" y="2485653"/>
            <a:ext cx="3855244" cy="440308"/>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FFFFFF"/>
                </a:solidFill>
                <a:latin typeface="Avenir Light" panose="020B0402020203020204" pitchFamily="34" charset="77"/>
                <a:ea typeface="Lato" pitchFamily="34" charset="-122"/>
                <a:cs typeface="Lato" pitchFamily="34" charset="-120"/>
              </a:rPr>
              <a:t>Estradiol (E2) &gt; 6,000</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FFFFFF"/>
                </a:solidFill>
                <a:latin typeface="Avenir Light" panose="020B0402020203020204" pitchFamily="34" charset="77"/>
                <a:ea typeface="Lato" pitchFamily="34" charset="-122"/>
                <a:cs typeface="Lato" pitchFamily="34" charset="-120"/>
              </a:rPr>
              <a:t>Follicular LH &gt; 20</a:t>
            </a:r>
            <a:endParaRPr lang="en-US" sz="950" dirty="0">
              <a:latin typeface="Avenir Light" panose="020B0402020203020204" pitchFamily="34" charset="77"/>
            </a:endParaRPr>
          </a:p>
        </p:txBody>
      </p:sp>
      <p:sp>
        <p:nvSpPr>
          <p:cNvPr id="7" name="Text 5"/>
          <p:cNvSpPr/>
          <p:nvPr/>
        </p:nvSpPr>
        <p:spPr>
          <a:xfrm>
            <a:off x="530796" y="3037582"/>
            <a:ext cx="3855244" cy="595387"/>
          </a:xfrm>
          <a:prstGeom prst="rect">
            <a:avLst/>
          </a:prstGeom>
          <a:noFill/>
          <a:ln/>
        </p:spPr>
        <p:txBody>
          <a:bodyPr wrap="square" lIns="0" tIns="0" rIns="0" bIns="0" rtlCol="0" anchor="t"/>
          <a:lstStyle/>
          <a:p>
            <a:pPr marL="0" indent="0" algn="l">
              <a:lnSpc>
                <a:spcPts val="1550"/>
              </a:lnSpc>
              <a:buNone/>
            </a:pPr>
            <a:r>
              <a:rPr lang="en-US" sz="950" dirty="0">
                <a:solidFill>
                  <a:srgbClr val="FFFFFF"/>
                </a:solidFill>
                <a:latin typeface="Avenir Light" panose="020B0402020203020204" pitchFamily="34" charset="77"/>
                <a:ea typeface="Lato" pitchFamily="34" charset="-122"/>
                <a:cs typeface="Lato" pitchFamily="34" charset="-120"/>
              </a:rPr>
              <a:t>These thresholds indicate potential hyperstimulation or unexpected hormonal response and must be communicated immediately to the treating physician.</a:t>
            </a:r>
            <a:endParaRPr lang="en-US" sz="950" dirty="0">
              <a:latin typeface="Avenir Light" panose="020B0402020203020204" pitchFamily="34" charset="77"/>
            </a:endParaRPr>
          </a:p>
        </p:txBody>
      </p:sp>
      <p:sp>
        <p:nvSpPr>
          <p:cNvPr id="8" name="Text 6"/>
          <p:cNvSpPr/>
          <p:nvPr/>
        </p:nvSpPr>
        <p:spPr>
          <a:xfrm>
            <a:off x="4728046" y="2167830"/>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Andrology Red Flags</a:t>
            </a:r>
            <a:endParaRPr lang="en-US" sz="1200" dirty="0">
              <a:latin typeface="Avenir Light" panose="020B0402020203020204" pitchFamily="34" charset="77"/>
            </a:endParaRPr>
          </a:p>
        </p:txBody>
      </p:sp>
      <p:sp>
        <p:nvSpPr>
          <p:cNvPr id="9" name="Text 7"/>
          <p:cNvSpPr/>
          <p:nvPr/>
        </p:nvSpPr>
        <p:spPr>
          <a:xfrm>
            <a:off x="4728046" y="2485653"/>
            <a:ext cx="3924598" cy="1165845"/>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Aspermia / Hypospermia / Azoospermia</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Oligozoospermia / Asthenozoospermia / Teratozoospermia</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Necrozoospermia</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Bacterial contamination, round cells, or blood present</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Abnormal pH or abnormal color (green, red)</a:t>
            </a:r>
            <a:endParaRPr lang="en-US" sz="950" dirty="0">
              <a:latin typeface="Avenir Light" panose="020B0402020203020204" pitchFamily="34" charset="77"/>
            </a:endParaRPr>
          </a:p>
        </p:txBody>
      </p:sp>
      <p:sp>
        <p:nvSpPr>
          <p:cNvPr id="10" name="Text 8"/>
          <p:cNvSpPr/>
          <p:nvPr/>
        </p:nvSpPr>
        <p:spPr>
          <a:xfrm>
            <a:off x="4728046" y="3763119"/>
            <a:ext cx="3924598"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All critical results must be communicated to the provider and documented in the EMR according to SOP.</a:t>
            </a:r>
            <a:endParaRPr lang="en-US" sz="950" dirty="0">
              <a:latin typeface="Avenir Light" panose="020B0402020203020204" pitchFamily="34" charset="7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96119" y="532954"/>
            <a:ext cx="3374752"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Quality Control Training</a:t>
            </a:r>
            <a:endParaRPr lang="en-US" sz="2400" dirty="0">
              <a:latin typeface="Avenir Light" panose="020B0402020203020204" pitchFamily="34" charset="77"/>
            </a:endParaRPr>
          </a:p>
        </p:txBody>
      </p:sp>
      <p:sp>
        <p:nvSpPr>
          <p:cNvPr id="3" name="Text 1"/>
          <p:cNvSpPr/>
          <p:nvPr/>
        </p:nvSpPr>
        <p:spPr>
          <a:xfrm>
            <a:off x="496119" y="1168524"/>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Quality control is the backbone of patient safety and regulatory compliance. Every employee must be trained on daily, monthly, and annual QC tasks from the first weeks of employment.</a:t>
            </a:r>
            <a:endParaRPr lang="en-US" sz="950" dirty="0">
              <a:latin typeface="Avenir Light" panose="020B0402020203020204" pitchFamily="34" charset="77"/>
            </a:endParaRPr>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1704975"/>
            <a:ext cx="310083" cy="310083"/>
          </a:xfrm>
          <a:prstGeom prst="rect">
            <a:avLst/>
          </a:prstGeom>
        </p:spPr>
      </p:pic>
      <p:sp>
        <p:nvSpPr>
          <p:cNvPr id="5" name="Text 2"/>
          <p:cNvSpPr/>
          <p:nvPr/>
        </p:nvSpPr>
        <p:spPr>
          <a:xfrm>
            <a:off x="496119" y="2170063"/>
            <a:ext cx="1861170"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Daily &amp; Monthly Checklists</a:t>
            </a:r>
            <a:endParaRPr lang="en-US" sz="1200" dirty="0">
              <a:latin typeface="Avenir Light" panose="020B0402020203020204" pitchFamily="34" charset="77"/>
            </a:endParaRPr>
          </a:p>
        </p:txBody>
      </p:sp>
      <p:sp>
        <p:nvSpPr>
          <p:cNvPr id="6" name="Text 3"/>
          <p:cNvSpPr/>
          <p:nvPr/>
        </p:nvSpPr>
        <p:spPr>
          <a:xfrm>
            <a:off x="496119" y="2438326"/>
            <a:ext cx="3998342"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Complete the Endocrinology or Andrology Daily Checklist in ARTC. Assign and update QC sheets monthly. Review Unity daily (when required) and update the binder at minimum monthly.</a:t>
            </a:r>
            <a:endParaRPr lang="en-US" sz="950" dirty="0">
              <a:latin typeface="Avenir Light" panose="020B0402020203020204" pitchFamily="34" charset="77"/>
            </a:endParaRPr>
          </a:p>
        </p:txBody>
      </p:sp>
      <p:pic>
        <p:nvPicPr>
          <p:cNvPr id="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49465" y="1704975"/>
            <a:ext cx="310083" cy="310083"/>
          </a:xfrm>
          <a:prstGeom prst="rect">
            <a:avLst/>
          </a:prstGeom>
        </p:spPr>
      </p:pic>
      <p:sp>
        <p:nvSpPr>
          <p:cNvPr id="8" name="Text 4"/>
          <p:cNvSpPr/>
          <p:nvPr/>
        </p:nvSpPr>
        <p:spPr>
          <a:xfrm>
            <a:off x="4649465" y="2170063"/>
            <a:ext cx="1988939"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Temperature &amp; Environment</a:t>
            </a:r>
            <a:endParaRPr lang="en-US" sz="1200" dirty="0">
              <a:latin typeface="Avenir Light" panose="020B0402020203020204" pitchFamily="34" charset="77"/>
            </a:endParaRPr>
          </a:p>
        </p:txBody>
      </p:sp>
      <p:sp>
        <p:nvSpPr>
          <p:cNvPr id="9" name="Text 5"/>
          <p:cNvSpPr/>
          <p:nvPr/>
        </p:nvSpPr>
        <p:spPr>
          <a:xfrm>
            <a:off x="4649465" y="2438326"/>
            <a:ext cx="3998416"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Monitor internal vs. display vs. thermocouple temperatures. Document gases, check connections with diluted soap, verify open valves, and photograph tank stickers in ARTC.</a:t>
            </a:r>
            <a:endParaRPr lang="en-US" sz="950" dirty="0">
              <a:latin typeface="Avenir Light" panose="020B0402020203020204" pitchFamily="34" charset="77"/>
            </a:endParaRPr>
          </a:p>
        </p:txBody>
      </p:sp>
      <p:pic>
        <p:nvPicPr>
          <p:cNvPr id="1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6119" y="3281735"/>
            <a:ext cx="310083" cy="310083"/>
          </a:xfrm>
          <a:prstGeom prst="rect">
            <a:avLst/>
          </a:prstGeom>
        </p:spPr>
      </p:pic>
      <p:sp>
        <p:nvSpPr>
          <p:cNvPr id="11" name="Text 6"/>
          <p:cNvSpPr/>
          <p:nvPr/>
        </p:nvSpPr>
        <p:spPr>
          <a:xfrm>
            <a:off x="496119" y="3746822"/>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Alarm Systems</a:t>
            </a:r>
            <a:endParaRPr lang="en-US" sz="1200" dirty="0">
              <a:latin typeface="Avenir Light" panose="020B0402020203020204" pitchFamily="34" charset="77"/>
            </a:endParaRPr>
          </a:p>
        </p:txBody>
      </p:sp>
      <p:sp>
        <p:nvSpPr>
          <p:cNvPr id="12" name="Text 7"/>
          <p:cNvSpPr/>
          <p:nvPr/>
        </p:nvSpPr>
        <p:spPr>
          <a:xfrm>
            <a:off x="496119" y="4015085"/>
            <a:ext cx="3998342"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Conduct monthly alarm testing — all staff must reply to group text confirming receipt. Document all alerts and alert types in Pharmawatch. Know after-hours and holiday alarm response protocols.</a:t>
            </a:r>
            <a:endParaRPr lang="en-US" sz="950" dirty="0">
              <a:latin typeface="Avenir Light" panose="020B0402020203020204" pitchFamily="34" charset="77"/>
            </a:endParaRPr>
          </a:p>
        </p:txBody>
      </p:sp>
      <p:pic>
        <p:nvPicPr>
          <p:cNvPr id="13"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49465" y="3281735"/>
            <a:ext cx="310083" cy="310083"/>
          </a:xfrm>
          <a:prstGeom prst="rect">
            <a:avLst/>
          </a:prstGeom>
        </p:spPr>
      </p:pic>
      <p:sp>
        <p:nvSpPr>
          <p:cNvPr id="14" name="Text 8"/>
          <p:cNvSpPr/>
          <p:nvPr/>
        </p:nvSpPr>
        <p:spPr>
          <a:xfrm>
            <a:off x="4649465" y="3746822"/>
            <a:ext cx="164834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Liquid Nitrogen Dewars</a:t>
            </a:r>
            <a:endParaRPr lang="en-US" sz="1200" dirty="0">
              <a:latin typeface="Avenir Light" panose="020B0402020203020204" pitchFamily="34" charset="77"/>
            </a:endParaRPr>
          </a:p>
        </p:txBody>
      </p:sp>
      <p:sp>
        <p:nvSpPr>
          <p:cNvPr id="15" name="Text 9"/>
          <p:cNvSpPr/>
          <p:nvPr/>
        </p:nvSpPr>
        <p:spPr>
          <a:xfrm>
            <a:off x="4649465" y="4015085"/>
            <a:ext cx="3998416"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Monitor LN2 Dewar levels twice daily. Know the filling and alarm response SOP. Wear proper PPE (face shield, cryo gloves, ear protection) whenever handling liquid nitrogen.</a:t>
            </a:r>
            <a:endParaRPr lang="en-US" sz="950" dirty="0">
              <a:latin typeface="Avenir Light" panose="020B0402020203020204" pitchFamily="34" charset="7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483394"/>
            <a:ext cx="5116562"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Endocrinology: Job-Specific Training</a:t>
            </a:r>
            <a:endParaRPr lang="en-US" sz="2400" dirty="0">
              <a:latin typeface="Avenir Light" panose="020B0402020203020204" pitchFamily="34" charset="77"/>
            </a:endParaRPr>
          </a:p>
        </p:txBody>
      </p:sp>
      <p:sp>
        <p:nvSpPr>
          <p:cNvPr id="3" name="Text 1"/>
          <p:cNvSpPr/>
          <p:nvPr/>
        </p:nvSpPr>
        <p:spPr>
          <a:xfrm>
            <a:off x="496119" y="1118964"/>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Endocrinology employees are responsible for hormone assay testing, quality verification, and accurate reporting. All procedures require manufacturer-scheduled training and documented competency before independent patient work.</a:t>
            </a:r>
            <a:endParaRPr lang="en-US" sz="950" dirty="0">
              <a:latin typeface="Avenir Light" panose="020B0402020203020204" pitchFamily="34" charset="77"/>
            </a:endParaRPr>
          </a:p>
        </p:txBody>
      </p:sp>
      <p:sp>
        <p:nvSpPr>
          <p:cNvPr id="4" name="Text 2"/>
          <p:cNvSpPr/>
          <p:nvPr/>
        </p:nvSpPr>
        <p:spPr>
          <a:xfrm>
            <a:off x="496119" y="1779389"/>
            <a:ext cx="196460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Assay Controls &amp; Calibrators</a:t>
            </a:r>
            <a:endParaRPr lang="en-US" sz="1200" dirty="0">
              <a:latin typeface="Avenir Light" panose="020B0402020203020204" pitchFamily="34" charset="77"/>
            </a:endParaRPr>
          </a:p>
        </p:txBody>
      </p:sp>
      <p:sp>
        <p:nvSpPr>
          <p:cNvPr id="5" name="Text 3"/>
          <p:cNvSpPr/>
          <p:nvPr/>
        </p:nvSpPr>
        <p:spPr>
          <a:xfrm>
            <a:off x="496119" y="2097212"/>
            <a:ext cx="3924598"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Learn reconstitution, storage temperatures, times used, and max storage days for all controls:</a:t>
            </a:r>
            <a:endParaRPr lang="en-US" sz="950" dirty="0">
              <a:latin typeface="Avenir Light" panose="020B0402020203020204" pitchFamily="34" charset="77"/>
            </a:endParaRPr>
          </a:p>
        </p:txBody>
      </p:sp>
      <p:sp>
        <p:nvSpPr>
          <p:cNvPr id="6" name="Text 4"/>
          <p:cNvSpPr/>
          <p:nvPr/>
        </p:nvSpPr>
        <p:spPr>
          <a:xfrm>
            <a:off x="496119" y="2605757"/>
            <a:ext cx="3924598" cy="198462"/>
          </a:xfrm>
          <a:prstGeom prst="rect">
            <a:avLst/>
          </a:prstGeom>
          <a:noFill/>
          <a:ln/>
        </p:spPr>
        <p:txBody>
          <a:bodyPr wrap="non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E2, P4, LH, FSH, AMH, Testosterone (T), HCG</a:t>
            </a:r>
            <a:endParaRPr lang="en-US" sz="950" dirty="0">
              <a:latin typeface="Avenir Light" panose="020B0402020203020204" pitchFamily="34" charset="77"/>
            </a:endParaRPr>
          </a:p>
        </p:txBody>
      </p:sp>
      <p:sp>
        <p:nvSpPr>
          <p:cNvPr id="7" name="Text 5"/>
          <p:cNvSpPr/>
          <p:nvPr/>
        </p:nvSpPr>
        <p:spPr>
          <a:xfrm>
            <a:off x="496119" y="2915841"/>
            <a:ext cx="3924598"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Calibrators: document whether refreezing is permitted, number of times, and length of time. Manufacturer training for the blood analyzer (Beckman, Tosoh, or Roche) must be arranged.</a:t>
            </a:r>
            <a:endParaRPr lang="en-US" sz="950" dirty="0">
              <a:latin typeface="Avenir Light" panose="020B0402020203020204" pitchFamily="34" charset="77"/>
            </a:endParaRPr>
          </a:p>
        </p:txBody>
      </p:sp>
      <p:sp>
        <p:nvSpPr>
          <p:cNvPr id="8" name="Text 6"/>
          <p:cNvSpPr/>
          <p:nvPr/>
        </p:nvSpPr>
        <p:spPr>
          <a:xfrm>
            <a:off x="496119" y="3635201"/>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Reference Ranges</a:t>
            </a:r>
            <a:endParaRPr lang="en-US" sz="1200" dirty="0">
              <a:latin typeface="Avenir Light" panose="020B0402020203020204" pitchFamily="34" charset="77"/>
            </a:endParaRPr>
          </a:p>
        </p:txBody>
      </p:sp>
      <p:sp>
        <p:nvSpPr>
          <p:cNvPr id="9" name="Text 7"/>
          <p:cNvSpPr/>
          <p:nvPr/>
        </p:nvSpPr>
        <p:spPr>
          <a:xfrm>
            <a:off x="496119" y="3953024"/>
            <a:ext cx="3924598"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Reference ranges are either manufacturer-defined or lab-defined. Confirm which applies for each analyte (E2, P4, LH, FSH, AMH, T, HCG) and document units.</a:t>
            </a:r>
            <a:endParaRPr lang="en-US" sz="950" dirty="0">
              <a:latin typeface="Avenir Light" panose="020B0402020203020204" pitchFamily="34" charset="77"/>
            </a:endParaRPr>
          </a:p>
        </p:txBody>
      </p:sp>
      <p:sp>
        <p:nvSpPr>
          <p:cNvPr id="10" name="Text 8"/>
          <p:cNvSpPr/>
          <p:nvPr/>
        </p:nvSpPr>
        <p:spPr>
          <a:xfrm>
            <a:off x="4728046" y="1779389"/>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Lot-to-Lot &amp; Linearity</a:t>
            </a:r>
            <a:endParaRPr lang="en-US" sz="1200" dirty="0">
              <a:latin typeface="Avenir Light" panose="020B0402020203020204" pitchFamily="34" charset="77"/>
            </a:endParaRPr>
          </a:p>
        </p:txBody>
      </p:sp>
      <p:sp>
        <p:nvSpPr>
          <p:cNvPr id="11" name="Text 9"/>
          <p:cNvSpPr/>
          <p:nvPr/>
        </p:nvSpPr>
        <p:spPr>
          <a:xfrm>
            <a:off x="4728046" y="2097212"/>
            <a:ext cx="3924598" cy="1079078"/>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New lot QC: run after both controls are accepted; use the required number of patient samples at required levels; values must be within the accepted % of each other</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Peer group SDI monitoring via Unity and PT</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Linearity studies every 6 months (PT or Manufacturer)</a:t>
            </a:r>
            <a:endParaRPr lang="en-US" sz="950" dirty="0">
              <a:latin typeface="Avenir Light" panose="020B0402020203020204" pitchFamily="34" charset="77"/>
            </a:endParaRPr>
          </a:p>
        </p:txBody>
      </p:sp>
      <p:sp>
        <p:nvSpPr>
          <p:cNvPr id="12" name="Text 10"/>
          <p:cNvSpPr/>
          <p:nvPr/>
        </p:nvSpPr>
        <p:spPr>
          <a:xfrm>
            <a:off x="4728046" y="3300264"/>
            <a:ext cx="2363019"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AMR Verification Required When:</a:t>
            </a:r>
            <a:endParaRPr lang="en-US" sz="1200" dirty="0">
              <a:latin typeface="Avenir Light" panose="020B0402020203020204" pitchFamily="34" charset="77"/>
            </a:endParaRPr>
          </a:p>
        </p:txBody>
      </p:sp>
      <p:sp>
        <p:nvSpPr>
          <p:cNvPr id="13" name="Text 11"/>
          <p:cNvSpPr/>
          <p:nvPr/>
        </p:nvSpPr>
        <p:spPr>
          <a:xfrm>
            <a:off x="4728046" y="3618086"/>
            <a:ext cx="3924598" cy="880616"/>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Reagent lot changes occur (unless accuracy is demonstrated)</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QC shows unusual trends, shifts, or out-of-control results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After major preventive maintenance or critical component replacement</a:t>
            </a:r>
            <a:endParaRPr lang="en-US" sz="950" dirty="0">
              <a:latin typeface="Avenir Light" panose="020B0402020203020204" pitchFamily="34" charset="77"/>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96119" y="764679"/>
            <a:ext cx="4540002"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Andrology: Job-Specific Training</a:t>
            </a:r>
            <a:endParaRPr lang="en-US" sz="2400" dirty="0">
              <a:latin typeface="Avenir Light" panose="020B0402020203020204" pitchFamily="34" charset="77"/>
            </a:endParaRPr>
          </a:p>
        </p:txBody>
      </p:sp>
      <p:sp>
        <p:nvSpPr>
          <p:cNvPr id="3" name="Text 1"/>
          <p:cNvSpPr/>
          <p:nvPr/>
        </p:nvSpPr>
        <p:spPr>
          <a:xfrm>
            <a:off x="496119" y="1400249"/>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Andrology staff are responsible for semen analysis, sperm preparation, tissue management, and patient interaction throughout the collection and testing process.</a:t>
            </a:r>
            <a:endParaRPr lang="en-US" sz="950" dirty="0">
              <a:latin typeface="Avenir Light" panose="020B0402020203020204" pitchFamily="34" charset="77"/>
            </a:endParaRPr>
          </a:p>
        </p:txBody>
      </p:sp>
      <p:sp>
        <p:nvSpPr>
          <p:cNvPr id="4" name="Shape 2"/>
          <p:cNvSpPr/>
          <p:nvPr/>
        </p:nvSpPr>
        <p:spPr>
          <a:xfrm>
            <a:off x="496119" y="1936700"/>
            <a:ext cx="2634555" cy="2442046"/>
          </a:xfrm>
          <a:prstGeom prst="roundRect">
            <a:avLst>
              <a:gd name="adj" fmla="val 7619"/>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5" name="Text 3"/>
          <p:cNvSpPr/>
          <p:nvPr/>
        </p:nvSpPr>
        <p:spPr>
          <a:xfrm>
            <a:off x="624855" y="2065437"/>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Patient Collection</a:t>
            </a:r>
            <a:endParaRPr lang="en-US" sz="1200" dirty="0">
              <a:latin typeface="Avenir Light" panose="020B0402020203020204" pitchFamily="34" charset="77"/>
            </a:endParaRPr>
          </a:p>
        </p:txBody>
      </p:sp>
      <p:sp>
        <p:nvSpPr>
          <p:cNvPr id="6" name="Text 4"/>
          <p:cNvSpPr/>
          <p:nvPr/>
        </p:nvSpPr>
        <p:spPr>
          <a:xfrm>
            <a:off x="624855" y="2333699"/>
            <a:ext cx="2377083" cy="1916311"/>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Room and instruct patients for semen collection (cup, label, ID verification)</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Document days of abstinence and medications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Advise on sample accuracy; offer reschedule if collection conditions are not met</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Maintain chain of custody from collection to analysis</a:t>
            </a:r>
            <a:endParaRPr lang="en-US" sz="950" dirty="0">
              <a:latin typeface="Avenir Light" panose="020B0402020203020204" pitchFamily="34" charset="77"/>
            </a:endParaRPr>
          </a:p>
        </p:txBody>
      </p:sp>
      <p:sp>
        <p:nvSpPr>
          <p:cNvPr id="7" name="Shape 5"/>
          <p:cNvSpPr/>
          <p:nvPr/>
        </p:nvSpPr>
        <p:spPr>
          <a:xfrm>
            <a:off x="3254648" y="1936700"/>
            <a:ext cx="2634630" cy="2442046"/>
          </a:xfrm>
          <a:prstGeom prst="roundRect">
            <a:avLst>
              <a:gd name="adj" fmla="val 7619"/>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8" name="Text 6"/>
          <p:cNvSpPr/>
          <p:nvPr/>
        </p:nvSpPr>
        <p:spPr>
          <a:xfrm>
            <a:off x="3383384" y="2065437"/>
            <a:ext cx="1944663"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Tissue Shipping &amp; Receiving</a:t>
            </a:r>
            <a:endParaRPr lang="en-US" sz="1200" dirty="0">
              <a:latin typeface="Avenir Light" panose="020B0402020203020204" pitchFamily="34" charset="77"/>
            </a:endParaRPr>
          </a:p>
        </p:txBody>
      </p:sp>
      <p:sp>
        <p:nvSpPr>
          <p:cNvPr id="9" name="Text 7"/>
          <p:cNvSpPr/>
          <p:nvPr/>
        </p:nvSpPr>
        <p:spPr>
          <a:xfrm>
            <a:off x="3383384" y="2333699"/>
            <a:ext cx="2377157" cy="1674465"/>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Shipping: charge tank, verify each straw and goblet, complete manifests, pack securely, remove from cryostorage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Receiving: verify consents, unpack, verify labels, add to cryostorage, scan and upload documents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If donor tissue: task provider with approval before use</a:t>
            </a:r>
            <a:endParaRPr lang="en-US" sz="950" dirty="0">
              <a:latin typeface="Avenir Light" panose="020B0402020203020204" pitchFamily="34" charset="77"/>
            </a:endParaRPr>
          </a:p>
        </p:txBody>
      </p:sp>
      <p:sp>
        <p:nvSpPr>
          <p:cNvPr id="10" name="Shape 8"/>
          <p:cNvSpPr/>
          <p:nvPr/>
        </p:nvSpPr>
        <p:spPr>
          <a:xfrm>
            <a:off x="6013252" y="1936700"/>
            <a:ext cx="2634555" cy="2442046"/>
          </a:xfrm>
          <a:prstGeom prst="roundRect">
            <a:avLst>
              <a:gd name="adj" fmla="val 7619"/>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11" name="Text 9"/>
          <p:cNvSpPr/>
          <p:nvPr/>
        </p:nvSpPr>
        <p:spPr>
          <a:xfrm>
            <a:off x="6141988" y="2065437"/>
            <a:ext cx="1888927"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Discards — RASAR Method</a:t>
            </a:r>
            <a:endParaRPr lang="en-US" sz="1200" dirty="0">
              <a:latin typeface="Avenir Light" panose="020B0402020203020204" pitchFamily="34" charset="77"/>
            </a:endParaRPr>
          </a:p>
        </p:txBody>
      </p:sp>
      <p:sp>
        <p:nvSpPr>
          <p:cNvPr id="12" name="Text 10"/>
          <p:cNvSpPr/>
          <p:nvPr/>
        </p:nvSpPr>
        <p:spPr>
          <a:xfrm>
            <a:off x="6141988" y="2333699"/>
            <a:ext cx="237708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All discards must use the RASAR method: Read Aloud, Switch And Repeat.</a:t>
            </a:r>
            <a:endParaRPr lang="en-US" sz="950" dirty="0">
              <a:latin typeface="Avenir Light" panose="020B0402020203020204" pitchFamily="34" charset="77"/>
            </a:endParaRPr>
          </a:p>
        </p:txBody>
      </p:sp>
      <p:sp>
        <p:nvSpPr>
          <p:cNvPr id="13" name="Text 11"/>
          <p:cNvSpPr/>
          <p:nvPr/>
        </p:nvSpPr>
        <p:spPr>
          <a:xfrm>
            <a:off x="6141988" y="2805038"/>
            <a:ext cx="2377083" cy="837233"/>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Verify consents and exact specimens against cryostorage inventory and PGT records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Save labels; remove from inventory</a:t>
            </a:r>
            <a:endParaRPr lang="en-US" sz="950" dirty="0">
              <a:latin typeface="Avenir Light" panose="020B0402020203020204" pitchFamily="34" charset="7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581918"/>
            <a:ext cx="6969472"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Safety Essentials: Fire, Emergency &amp; Cybersecurity</a:t>
            </a:r>
            <a:endParaRPr lang="en-US" sz="2400" dirty="0">
              <a:latin typeface="Avenir Light" panose="020B0402020203020204" pitchFamily="34" charset="77"/>
            </a:endParaRPr>
          </a:p>
        </p:txBody>
      </p:sp>
      <p:sp>
        <p:nvSpPr>
          <p:cNvPr id="3" name="Text 1"/>
          <p:cNvSpPr/>
          <p:nvPr/>
        </p:nvSpPr>
        <p:spPr>
          <a:xfrm>
            <a:off x="496119" y="1279475"/>
            <a:ext cx="163688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Fire Response: R.A.C.E.</a:t>
            </a:r>
            <a:endParaRPr lang="en-US" sz="1200" dirty="0">
              <a:latin typeface="Avenir Light" panose="020B0402020203020204" pitchFamily="34" charset="77"/>
            </a:endParaRPr>
          </a:p>
        </p:txBody>
      </p:sp>
      <p:sp>
        <p:nvSpPr>
          <p:cNvPr id="4" name="Text 2"/>
          <p:cNvSpPr/>
          <p:nvPr/>
        </p:nvSpPr>
        <p:spPr>
          <a:xfrm>
            <a:off x="496119" y="1597298"/>
            <a:ext cx="3924598" cy="1122462"/>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 – Remove everyone from the danger area immediately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 – Alarm — activate the nearest pull station and call 911</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C – Confine — close doors to slow fire spread</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E – Extinguish or Evacuate — use P.A.S.S. only if trained, fire is small, and you have a clear exit</a:t>
            </a:r>
            <a:endParaRPr lang="en-US" sz="950" dirty="0">
              <a:latin typeface="Avenir Light" panose="020B0402020203020204" pitchFamily="34" charset="77"/>
            </a:endParaRPr>
          </a:p>
        </p:txBody>
      </p:sp>
      <p:sp>
        <p:nvSpPr>
          <p:cNvPr id="5" name="Text 3"/>
          <p:cNvSpPr/>
          <p:nvPr/>
        </p:nvSpPr>
        <p:spPr>
          <a:xfrm>
            <a:off x="496119" y="2843733"/>
            <a:ext cx="177023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P.A.S.S. Fire Extinguisher</a:t>
            </a:r>
            <a:endParaRPr lang="en-US" sz="1200" dirty="0">
              <a:latin typeface="Avenir Light" panose="020B0402020203020204" pitchFamily="34" charset="77"/>
            </a:endParaRPr>
          </a:p>
        </p:txBody>
      </p:sp>
      <p:sp>
        <p:nvSpPr>
          <p:cNvPr id="6" name="Text 4"/>
          <p:cNvSpPr/>
          <p:nvPr/>
        </p:nvSpPr>
        <p:spPr>
          <a:xfrm>
            <a:off x="496119" y="3161556"/>
            <a:ext cx="3924598" cy="396925"/>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Pull the pin · Aim at the base · Squeeze the handle · Sweep side to side</a:t>
            </a:r>
            <a:endParaRPr lang="en-US" sz="950" dirty="0">
              <a:latin typeface="Avenir Light" panose="020B0402020203020204" pitchFamily="34" charset="77"/>
            </a:endParaRPr>
          </a:p>
        </p:txBody>
      </p:sp>
      <p:sp>
        <p:nvSpPr>
          <p:cNvPr id="7" name="Text 5"/>
          <p:cNvSpPr/>
          <p:nvPr/>
        </p:nvSpPr>
        <p:spPr>
          <a:xfrm>
            <a:off x="4728046" y="1279475"/>
            <a:ext cx="257219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Cybersecurity &amp; HIPAA Digital Safety</a:t>
            </a:r>
            <a:endParaRPr lang="en-US" sz="1200" dirty="0">
              <a:latin typeface="Avenir Light" panose="020B0402020203020204" pitchFamily="34" charset="77"/>
            </a:endParaRPr>
          </a:p>
        </p:txBody>
      </p:sp>
      <p:sp>
        <p:nvSpPr>
          <p:cNvPr id="8" name="Text 6"/>
          <p:cNvSpPr/>
          <p:nvPr/>
        </p:nvSpPr>
        <p:spPr>
          <a:xfrm>
            <a:off x="4728046" y="1597298"/>
            <a:ext cx="3924598" cy="1959694"/>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Lock your screen whenever you leave your workstation (Win+L / Ctrl+Alt+Delete)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Never leave patient PHI visible; turn over or secure all documents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Do not use personal phones to communicate PHI — use company-provided devices only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Use complex, unique passwords; never access sensitive data on public Wi-Fi</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Report suspicious emails, links, or access to your supervisor or Security Officer immediately</a:t>
            </a:r>
            <a:endParaRPr lang="en-US" sz="950" dirty="0">
              <a:latin typeface="Avenir Light" panose="020B0402020203020204" pitchFamily="34" charset="77"/>
            </a:endParaRPr>
          </a:p>
        </p:txBody>
      </p:sp>
      <p:sp>
        <p:nvSpPr>
          <p:cNvPr id="9" name="Shape 7"/>
          <p:cNvSpPr/>
          <p:nvPr/>
        </p:nvSpPr>
        <p:spPr>
          <a:xfrm>
            <a:off x="4728046" y="3696519"/>
            <a:ext cx="3924598" cy="725463"/>
          </a:xfrm>
          <a:prstGeom prst="roundRect">
            <a:avLst>
              <a:gd name="adj" fmla="val 25648"/>
            </a:avLst>
          </a:prstGeom>
          <a:solidFill>
            <a:srgbClr val="FCF2B5"/>
          </a:solidFill>
          <a:ln/>
        </p:spPr>
      </p:sp>
      <p:pic>
        <p:nvPicPr>
          <p:cNvPr id="10" name="Image 0" descr="preencoded.png"/>
          <p:cNvPicPr>
            <a:picLocks noChangeAspect="1"/>
          </p:cNvPicPr>
          <p:nvPr/>
        </p:nvPicPr>
        <p:blipFill>
          <a:blip r:embed="rId3"/>
          <a:stretch>
            <a:fillRect/>
          </a:stretch>
        </p:blipFill>
        <p:spPr>
          <a:xfrm>
            <a:off x="4852020" y="3885828"/>
            <a:ext cx="155004" cy="123974"/>
          </a:xfrm>
          <a:prstGeom prst="rect">
            <a:avLst/>
          </a:prstGeom>
        </p:spPr>
      </p:pic>
      <p:sp>
        <p:nvSpPr>
          <p:cNvPr id="11" name="Text 8"/>
          <p:cNvSpPr/>
          <p:nvPr/>
        </p:nvSpPr>
        <p:spPr>
          <a:xfrm>
            <a:off x="5130998" y="3851449"/>
            <a:ext cx="3397672" cy="396925"/>
          </a:xfrm>
          <a:prstGeom prst="rect">
            <a:avLst/>
          </a:prstGeom>
          <a:noFill/>
          <a:ln/>
        </p:spPr>
        <p:txBody>
          <a:bodyPr wrap="square" lIns="0" tIns="0" rIns="0" bIns="0" rtlCol="0" anchor="t"/>
          <a:lstStyle/>
          <a:p>
            <a:pPr marL="0" indent="0" algn="l">
              <a:lnSpc>
                <a:spcPts val="1550"/>
              </a:lnSpc>
              <a:buNone/>
            </a:pPr>
            <a:r>
              <a:rPr lang="en-US" sz="950" dirty="0">
                <a:solidFill>
                  <a:srgbClr val="000000"/>
                </a:solidFill>
                <a:latin typeface="Avenir Light" panose="020B0402020203020204" pitchFamily="34" charset="77"/>
                <a:ea typeface="Lato" pitchFamily="34" charset="-122"/>
                <a:cs typeface="Lato" pitchFamily="34" charset="-120"/>
              </a:rPr>
              <a:t>Leaving a workstation unlocked with no one present is a HIPAA violation. It takes only 5–10 seconds to log back in.</a:t>
            </a:r>
            <a:endParaRPr lang="en-US" sz="950" dirty="0">
              <a:latin typeface="Avenir Light" panose="020B0402020203020204" pitchFamily="34" charset="77"/>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96119" y="634231"/>
            <a:ext cx="6390084"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HIPAA: Protecting Patient Health Information</a:t>
            </a:r>
            <a:endParaRPr lang="en-US" sz="2400" dirty="0">
              <a:latin typeface="Avenir Light" panose="020B0402020203020204" pitchFamily="34" charset="77"/>
            </a:endParaRPr>
          </a:p>
        </p:txBody>
      </p:sp>
      <p:sp>
        <p:nvSpPr>
          <p:cNvPr id="3" name="Text 1"/>
          <p:cNvSpPr/>
          <p:nvPr/>
        </p:nvSpPr>
        <p:spPr>
          <a:xfrm>
            <a:off x="496119" y="1269802"/>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All staff must understand what constitutes Protected Health Information (PHI) and how to safeguard it at all times — in physical spaces, digital systems, and verbal communication.</a:t>
            </a:r>
            <a:endParaRPr lang="en-US" sz="950" dirty="0">
              <a:latin typeface="Avenir Light" panose="020B0402020203020204" pitchFamily="34" charset="77"/>
            </a:endParaRPr>
          </a:p>
        </p:txBody>
      </p:sp>
      <p:sp>
        <p:nvSpPr>
          <p:cNvPr id="4" name="Shape 2"/>
          <p:cNvSpPr/>
          <p:nvPr/>
        </p:nvSpPr>
        <p:spPr>
          <a:xfrm>
            <a:off x="496119" y="1806253"/>
            <a:ext cx="2634555" cy="2702942"/>
          </a:xfrm>
          <a:prstGeom prst="roundRect">
            <a:avLst>
              <a:gd name="adj" fmla="val 2603"/>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5" name="Image 0" descr="preencoded.png"/>
          <p:cNvPicPr>
            <a:picLocks noChangeAspect="1"/>
          </p:cNvPicPr>
          <p:nvPr/>
        </p:nvPicPr>
        <p:blipFill>
          <a:blip r:embed="rId3"/>
          <a:stretch>
            <a:fillRect/>
          </a:stretch>
        </p:blipFill>
        <p:spPr>
          <a:xfrm>
            <a:off x="481831" y="1806253"/>
            <a:ext cx="57150" cy="2702942"/>
          </a:xfrm>
          <a:prstGeom prst="rect">
            <a:avLst/>
          </a:prstGeom>
        </p:spPr>
      </p:pic>
      <p:sp>
        <p:nvSpPr>
          <p:cNvPr id="6" name="Text 3"/>
          <p:cNvSpPr/>
          <p:nvPr/>
        </p:nvSpPr>
        <p:spPr>
          <a:xfrm>
            <a:off x="677242" y="1944514"/>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What Is PHI?</a:t>
            </a:r>
            <a:endParaRPr lang="en-US" sz="1200" dirty="0">
              <a:latin typeface="Avenir Light" panose="020B0402020203020204" pitchFamily="34" charset="77"/>
            </a:endParaRPr>
          </a:p>
        </p:txBody>
      </p:sp>
      <p:sp>
        <p:nvSpPr>
          <p:cNvPr id="7" name="Text 4"/>
          <p:cNvSpPr/>
          <p:nvPr/>
        </p:nvSpPr>
        <p:spPr>
          <a:xfrm>
            <a:off x="677242" y="2212777"/>
            <a:ext cx="2315170" cy="1389236"/>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PHI includes names, addresses, dates of birth, phone numbers, email addresses, Social Security numbers, medical record numbers, biometric identifiers, photographic images, and any other unique identifying information tied to a patient's health record.</a:t>
            </a:r>
            <a:endParaRPr lang="en-US" sz="950" dirty="0">
              <a:latin typeface="Avenir Light" panose="020B0402020203020204" pitchFamily="34" charset="77"/>
            </a:endParaRPr>
          </a:p>
        </p:txBody>
      </p:sp>
      <p:sp>
        <p:nvSpPr>
          <p:cNvPr id="8" name="Shape 5"/>
          <p:cNvSpPr/>
          <p:nvPr/>
        </p:nvSpPr>
        <p:spPr>
          <a:xfrm>
            <a:off x="3254648" y="1806253"/>
            <a:ext cx="2634630" cy="2702942"/>
          </a:xfrm>
          <a:prstGeom prst="roundRect">
            <a:avLst>
              <a:gd name="adj" fmla="val 2603"/>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9" name="Image 1" descr="preencoded.png"/>
          <p:cNvPicPr>
            <a:picLocks noChangeAspect="1"/>
          </p:cNvPicPr>
          <p:nvPr/>
        </p:nvPicPr>
        <p:blipFill>
          <a:blip r:embed="rId3"/>
          <a:stretch>
            <a:fillRect/>
          </a:stretch>
        </p:blipFill>
        <p:spPr>
          <a:xfrm>
            <a:off x="3240360" y="1806253"/>
            <a:ext cx="57150" cy="2702942"/>
          </a:xfrm>
          <a:prstGeom prst="rect">
            <a:avLst/>
          </a:prstGeom>
        </p:spPr>
      </p:pic>
      <p:sp>
        <p:nvSpPr>
          <p:cNvPr id="10" name="Text 6"/>
          <p:cNvSpPr/>
          <p:nvPr/>
        </p:nvSpPr>
        <p:spPr>
          <a:xfrm>
            <a:off x="3435772" y="1944514"/>
            <a:ext cx="1891159"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Common HIPAA Violations</a:t>
            </a:r>
            <a:endParaRPr lang="en-US" sz="1200" dirty="0">
              <a:latin typeface="Avenir Light" panose="020B0402020203020204" pitchFamily="34" charset="77"/>
            </a:endParaRPr>
          </a:p>
        </p:txBody>
      </p:sp>
      <p:sp>
        <p:nvSpPr>
          <p:cNvPr id="11" name="Text 7"/>
          <p:cNvSpPr/>
          <p:nvPr/>
        </p:nvSpPr>
        <p:spPr>
          <a:xfrm>
            <a:off x="3435772" y="2212777"/>
            <a:ext cx="2315245" cy="2158157"/>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Unauthorized access to a patient's record without a legitimate purpose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Discussing PHI in patient-accessible areas (front desk, PACU, hallways)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Sending PHI to the wrong email recipient</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Leaving documents with PHI visible in unsecured areas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Using personal phones for patient communication</a:t>
            </a:r>
            <a:endParaRPr lang="en-US" sz="950" dirty="0">
              <a:latin typeface="Avenir Light" panose="020B0402020203020204" pitchFamily="34" charset="77"/>
            </a:endParaRPr>
          </a:p>
        </p:txBody>
      </p:sp>
      <p:sp>
        <p:nvSpPr>
          <p:cNvPr id="12" name="Shape 8"/>
          <p:cNvSpPr/>
          <p:nvPr/>
        </p:nvSpPr>
        <p:spPr>
          <a:xfrm>
            <a:off x="6013252" y="1806253"/>
            <a:ext cx="2634555" cy="2702942"/>
          </a:xfrm>
          <a:prstGeom prst="roundRect">
            <a:avLst>
              <a:gd name="adj" fmla="val 2603"/>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13" name="Image 2" descr="preencoded.png"/>
          <p:cNvPicPr>
            <a:picLocks noChangeAspect="1"/>
          </p:cNvPicPr>
          <p:nvPr/>
        </p:nvPicPr>
        <p:blipFill>
          <a:blip r:embed="rId3"/>
          <a:stretch>
            <a:fillRect/>
          </a:stretch>
        </p:blipFill>
        <p:spPr>
          <a:xfrm>
            <a:off x="5998964" y="1806253"/>
            <a:ext cx="57150" cy="2702942"/>
          </a:xfrm>
          <a:prstGeom prst="rect">
            <a:avLst/>
          </a:prstGeom>
        </p:spPr>
      </p:pic>
      <p:sp>
        <p:nvSpPr>
          <p:cNvPr id="14" name="Text 9"/>
          <p:cNvSpPr/>
          <p:nvPr/>
        </p:nvSpPr>
        <p:spPr>
          <a:xfrm>
            <a:off x="6194375" y="1944514"/>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Breach Reporting</a:t>
            </a:r>
            <a:endParaRPr lang="en-US" sz="1200" dirty="0">
              <a:latin typeface="Avenir Light" panose="020B0402020203020204" pitchFamily="34" charset="77"/>
            </a:endParaRPr>
          </a:p>
        </p:txBody>
      </p:sp>
      <p:sp>
        <p:nvSpPr>
          <p:cNvPr id="15" name="Text 10"/>
          <p:cNvSpPr/>
          <p:nvPr/>
        </p:nvSpPr>
        <p:spPr>
          <a:xfrm>
            <a:off x="6194375" y="2212777"/>
            <a:ext cx="2315170" cy="1190774"/>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Any suspected or confirmed PHI breach must be reported internally within 24 hours of discovery. A root cause analysis and corrective action plan are required. All documentation must be retained for a minimum of six years.</a:t>
            </a:r>
            <a:endParaRPr lang="en-US" sz="950" dirty="0">
              <a:latin typeface="Avenir Light" panose="020B0402020203020204" pitchFamily="34" charset="77"/>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96119" y="655588"/>
            <a:ext cx="6401246"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Annual Updates, SART &amp; Ongoing Compliance</a:t>
            </a:r>
            <a:endParaRPr lang="en-US" sz="2400" dirty="0">
              <a:latin typeface="Avenir Light" panose="020B0402020203020204" pitchFamily="34" charset="77"/>
            </a:endParaRPr>
          </a:p>
        </p:txBody>
      </p:sp>
      <p:sp>
        <p:nvSpPr>
          <p:cNvPr id="3" name="Text 1"/>
          <p:cNvSpPr/>
          <p:nvPr/>
        </p:nvSpPr>
        <p:spPr>
          <a:xfrm>
            <a:off x="496119" y="1353145"/>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Annual Requirements</a:t>
            </a:r>
            <a:endParaRPr lang="en-US" sz="1200" dirty="0">
              <a:latin typeface="Avenir Light" panose="020B0402020203020204" pitchFamily="34" charset="77"/>
            </a:endParaRPr>
          </a:p>
        </p:txBody>
      </p:sp>
      <p:sp>
        <p:nvSpPr>
          <p:cNvPr id="4" name="Text 2"/>
          <p:cNvSpPr/>
          <p:nvPr/>
        </p:nvSpPr>
        <p:spPr>
          <a:xfrm>
            <a:off x="496119" y="1670968"/>
            <a:ext cx="3924598" cy="1649537"/>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Lab Safety Assessment (annual update)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TB Screening and HepB documentation in ARTC</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Annual competency assessment (CAPture module in ARTC)</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12 hours of CEUs required by CLIA per year</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Proficiency testing — 2× per year</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SOP review and sign-off</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Third-party audits (Donor Banks, Reference Labs)</a:t>
            </a:r>
            <a:endParaRPr lang="en-US" sz="950" dirty="0">
              <a:latin typeface="Avenir Light" panose="020B0402020203020204" pitchFamily="34" charset="77"/>
            </a:endParaRPr>
          </a:p>
        </p:txBody>
      </p:sp>
      <p:sp>
        <p:nvSpPr>
          <p:cNvPr id="5" name="Text 3"/>
          <p:cNvSpPr/>
          <p:nvPr/>
        </p:nvSpPr>
        <p:spPr>
          <a:xfrm>
            <a:off x="496119" y="3444478"/>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SART Data Entry</a:t>
            </a:r>
            <a:endParaRPr lang="en-US" sz="1200" dirty="0">
              <a:latin typeface="Avenir Light" panose="020B0402020203020204" pitchFamily="34" charset="77"/>
            </a:endParaRPr>
          </a:p>
        </p:txBody>
      </p:sp>
      <p:sp>
        <p:nvSpPr>
          <p:cNvPr id="6" name="Text 4"/>
          <p:cNvSpPr/>
          <p:nvPr/>
        </p:nvSpPr>
        <p:spPr>
          <a:xfrm>
            <a:off x="496119" y="3762301"/>
            <a:ext cx="3924598" cy="682154"/>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SART Cycle Starts — enter promptly for each patient cycle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SART Data Entry through PGT results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SART Pregnancy and outcome results documentation</a:t>
            </a:r>
            <a:endParaRPr lang="en-US" sz="950" dirty="0">
              <a:latin typeface="Avenir Light" panose="020B0402020203020204" pitchFamily="34" charset="77"/>
            </a:endParaRPr>
          </a:p>
        </p:txBody>
      </p:sp>
      <p:sp>
        <p:nvSpPr>
          <p:cNvPr id="7" name="Text 5"/>
          <p:cNvSpPr/>
          <p:nvPr/>
        </p:nvSpPr>
        <p:spPr>
          <a:xfrm>
            <a:off x="4728046" y="1353145"/>
            <a:ext cx="1728415"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Performance Evaluations</a:t>
            </a:r>
            <a:endParaRPr lang="en-US" sz="1200" dirty="0">
              <a:latin typeface="Avenir Light" panose="020B0402020203020204" pitchFamily="34" charset="77"/>
            </a:endParaRPr>
          </a:p>
        </p:txBody>
      </p:sp>
      <p:sp>
        <p:nvSpPr>
          <p:cNvPr id="8" name="Text 6"/>
          <p:cNvSpPr/>
          <p:nvPr/>
        </p:nvSpPr>
        <p:spPr>
          <a:xfrm>
            <a:off x="4728046" y="1670968"/>
            <a:ext cx="3924598" cy="1079078"/>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90-Day Review: Progress, strengths, and areas for improvement</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6-Month &amp; 1-Year Reviews: Required by CLIA (CAPture module in ARTC)</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Annual evaluations thereafter: employee self-evaluation, procedure evaluation, Lab Director evaluation</a:t>
            </a:r>
            <a:endParaRPr lang="en-US" sz="950" dirty="0">
              <a:latin typeface="Avenir Light" panose="020B0402020203020204" pitchFamily="34" charset="77"/>
            </a:endParaRPr>
          </a:p>
        </p:txBody>
      </p:sp>
      <p:sp>
        <p:nvSpPr>
          <p:cNvPr id="9" name="Shape 7"/>
          <p:cNvSpPr/>
          <p:nvPr/>
        </p:nvSpPr>
        <p:spPr>
          <a:xfrm>
            <a:off x="4728046" y="2889572"/>
            <a:ext cx="3924598" cy="923925"/>
          </a:xfrm>
          <a:prstGeom prst="roundRect">
            <a:avLst>
              <a:gd name="adj" fmla="val 20139"/>
            </a:avLst>
          </a:prstGeom>
          <a:solidFill>
            <a:srgbClr val="B6FCB8"/>
          </a:solidFill>
          <a:ln/>
        </p:spPr>
      </p:sp>
      <p:pic>
        <p:nvPicPr>
          <p:cNvPr id="10" name="Image 0" descr="preencoded.png"/>
          <p:cNvPicPr>
            <a:picLocks noChangeAspect="1"/>
          </p:cNvPicPr>
          <p:nvPr/>
        </p:nvPicPr>
        <p:blipFill>
          <a:blip r:embed="rId3"/>
          <a:stretch>
            <a:fillRect/>
          </a:stretch>
        </p:blipFill>
        <p:spPr>
          <a:xfrm>
            <a:off x="4852020" y="3078882"/>
            <a:ext cx="155004" cy="123974"/>
          </a:xfrm>
          <a:prstGeom prst="rect">
            <a:avLst/>
          </a:prstGeom>
        </p:spPr>
      </p:pic>
      <p:sp>
        <p:nvSpPr>
          <p:cNvPr id="11" name="Text 8"/>
          <p:cNvSpPr/>
          <p:nvPr/>
        </p:nvSpPr>
        <p:spPr>
          <a:xfrm>
            <a:off x="5130998" y="3044503"/>
            <a:ext cx="3397672" cy="595387"/>
          </a:xfrm>
          <a:prstGeom prst="rect">
            <a:avLst/>
          </a:prstGeom>
          <a:noFill/>
          <a:ln/>
        </p:spPr>
        <p:txBody>
          <a:bodyPr wrap="square" lIns="0" tIns="0" rIns="0" bIns="0" rtlCol="0" anchor="t"/>
          <a:lstStyle/>
          <a:p>
            <a:pPr marL="0" indent="0" algn="l">
              <a:lnSpc>
                <a:spcPts val="1550"/>
              </a:lnSpc>
              <a:buNone/>
            </a:pPr>
            <a:r>
              <a:rPr lang="en-US" sz="950" dirty="0">
                <a:solidFill>
                  <a:srgbClr val="000000"/>
                </a:solidFill>
                <a:latin typeface="Avenir Light" panose="020B0402020203020204" pitchFamily="34" charset="77"/>
                <a:ea typeface="Lato" pitchFamily="34" charset="-122"/>
                <a:cs typeface="Lato" pitchFamily="34" charset="-120"/>
              </a:rPr>
              <a:t>Set SMART Goals at each evaluation: Specific, Measurable, Achievable, Relevant, and Time-bound. These goals guide your professional growth.</a:t>
            </a:r>
            <a:endParaRPr lang="en-US" sz="950" dirty="0">
              <a:latin typeface="Avenir Light" panose="020B0402020203020204" pitchFamily="34" charset="77"/>
            </a:endParaRPr>
          </a:p>
        </p:txBody>
      </p:sp>
      <p:sp>
        <p:nvSpPr>
          <p:cNvPr id="12" name="Text 9"/>
          <p:cNvSpPr/>
          <p:nvPr/>
        </p:nvSpPr>
        <p:spPr>
          <a:xfrm>
            <a:off x="4728046" y="3953024"/>
            <a:ext cx="3924598" cy="440308"/>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Lab Satisfaction Survey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Light" panose="020B0402020203020204" pitchFamily="34" charset="77"/>
                <a:ea typeface="Lato" pitchFamily="34" charset="-122"/>
                <a:cs typeface="Lato" pitchFamily="34" charset="-120"/>
              </a:rPr>
              <a:t>Patient Satisfaction Surveys</a:t>
            </a:r>
            <a:endParaRPr lang="en-US" sz="950" dirty="0">
              <a:latin typeface="Avenir Light" panose="020B0402020203020204" pitchFamily="34" charset="77"/>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96119" y="762372"/>
            <a:ext cx="5733976"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Continued Learning &amp; Board Certification</a:t>
            </a:r>
            <a:endParaRPr lang="en-US" sz="2400" dirty="0">
              <a:latin typeface="Avenir Light" panose="020B0402020203020204" pitchFamily="34" charset="77"/>
            </a:endParaRPr>
          </a:p>
        </p:txBody>
      </p:sp>
      <p:sp>
        <p:nvSpPr>
          <p:cNvPr id="3" name="Text 1"/>
          <p:cNvSpPr/>
          <p:nvPr/>
        </p:nvSpPr>
        <p:spPr>
          <a:xfrm>
            <a:off x="496119" y="1397943"/>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We are committed to your long-term professional development. The following free and low-cost CEU resources are available to all lab staff to support the 12-hour annual CLIA requirement and preparation for board certification.</a:t>
            </a:r>
            <a:endParaRPr lang="en-US" sz="950" dirty="0">
              <a:latin typeface="Avenir Light" panose="020B0402020203020204" pitchFamily="34" charset="77"/>
            </a:endParaRPr>
          </a:p>
        </p:txBody>
      </p:sp>
      <p:pic>
        <p:nvPicPr>
          <p:cNvPr id="4" name="Image 0" descr="preencoded.png"/>
          <p:cNvPicPr>
            <a:picLocks noChangeAspect="1"/>
          </p:cNvPicPr>
          <p:nvPr/>
        </p:nvPicPr>
        <p:blipFill>
          <a:blip r:embed="rId3"/>
          <a:stretch>
            <a:fillRect/>
          </a:stretch>
        </p:blipFill>
        <p:spPr>
          <a:xfrm>
            <a:off x="496119" y="1934394"/>
            <a:ext cx="422746" cy="422746"/>
          </a:xfrm>
          <a:prstGeom prst="rect">
            <a:avLst/>
          </a:prstGeom>
        </p:spPr>
      </p:pic>
      <p:sp>
        <p:nvSpPr>
          <p:cNvPr id="5" name="Text 2"/>
          <p:cNvSpPr/>
          <p:nvPr/>
        </p:nvSpPr>
        <p:spPr>
          <a:xfrm>
            <a:off x="1073869" y="1934394"/>
            <a:ext cx="1343918" cy="387697"/>
          </a:xfrm>
          <a:prstGeom prst="rect">
            <a:avLst/>
          </a:prstGeom>
          <a:noFill/>
          <a:ln/>
        </p:spPr>
        <p:txBody>
          <a:bodyPr wrap="squar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ART Compass App — 20 hrs</a:t>
            </a:r>
            <a:endParaRPr lang="en-US" sz="1200" dirty="0">
              <a:latin typeface="Avenir Light" panose="020B0402020203020204" pitchFamily="34" charset="77"/>
            </a:endParaRPr>
          </a:p>
        </p:txBody>
      </p:sp>
      <p:sp>
        <p:nvSpPr>
          <p:cNvPr id="6" name="Text 3"/>
          <p:cNvSpPr/>
          <p:nvPr/>
        </p:nvSpPr>
        <p:spPr>
          <a:xfrm>
            <a:off x="1073869" y="2396505"/>
            <a:ext cx="1343918" cy="1587698"/>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Free CEU platform available on iOS and Android. An essential starting point for all new hires. Access at artcompass.io or via the Apple/Google app stores.</a:t>
            </a:r>
            <a:endParaRPr lang="en-US" sz="950" dirty="0">
              <a:latin typeface="Avenir Light" panose="020B0402020203020204" pitchFamily="34" charset="77"/>
            </a:endParaRPr>
          </a:p>
        </p:txBody>
      </p:sp>
      <p:pic>
        <p:nvPicPr>
          <p:cNvPr id="7" name="Image 1" descr="preencoded.png"/>
          <p:cNvPicPr>
            <a:picLocks noChangeAspect="1"/>
          </p:cNvPicPr>
          <p:nvPr/>
        </p:nvPicPr>
        <p:blipFill>
          <a:blip r:embed="rId4"/>
          <a:stretch>
            <a:fillRect/>
          </a:stretch>
        </p:blipFill>
        <p:spPr>
          <a:xfrm>
            <a:off x="2572792" y="1934394"/>
            <a:ext cx="422746" cy="422746"/>
          </a:xfrm>
          <a:prstGeom prst="rect">
            <a:avLst/>
          </a:prstGeom>
        </p:spPr>
      </p:pic>
      <p:sp>
        <p:nvSpPr>
          <p:cNvPr id="8" name="Text 4"/>
          <p:cNvSpPr/>
          <p:nvPr/>
        </p:nvSpPr>
        <p:spPr>
          <a:xfrm>
            <a:off x="3150543" y="1934394"/>
            <a:ext cx="1343918" cy="387697"/>
          </a:xfrm>
          <a:prstGeom prst="rect">
            <a:avLst/>
          </a:prstGeom>
          <a:noFill/>
          <a:ln/>
        </p:spPr>
        <p:txBody>
          <a:bodyPr wrap="squar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Vitrolife Academy — 6.5 hrs</a:t>
            </a:r>
            <a:endParaRPr lang="en-US" sz="1200" dirty="0">
              <a:latin typeface="Avenir Light" panose="020B0402020203020204" pitchFamily="34" charset="77"/>
            </a:endParaRPr>
          </a:p>
        </p:txBody>
      </p:sp>
      <p:sp>
        <p:nvSpPr>
          <p:cNvPr id="9" name="Text 5"/>
          <p:cNvSpPr/>
          <p:nvPr/>
        </p:nvSpPr>
        <p:spPr>
          <a:xfrm>
            <a:off x="3150543" y="2396505"/>
            <a:ext cx="1343918" cy="1389236"/>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High-quality online embryology and andrology content. Request access through the Vitrolife online form at vitrolife.com/academy.</a:t>
            </a:r>
            <a:endParaRPr lang="en-US" sz="950" dirty="0">
              <a:latin typeface="Avenir Light" panose="020B0402020203020204" pitchFamily="34" charset="77"/>
            </a:endParaRPr>
          </a:p>
        </p:txBody>
      </p:sp>
      <p:pic>
        <p:nvPicPr>
          <p:cNvPr id="10" name="Image 2" descr="preencoded.png"/>
          <p:cNvPicPr>
            <a:picLocks noChangeAspect="1"/>
          </p:cNvPicPr>
          <p:nvPr/>
        </p:nvPicPr>
        <p:blipFill>
          <a:blip r:embed="rId5"/>
          <a:stretch>
            <a:fillRect/>
          </a:stretch>
        </p:blipFill>
        <p:spPr>
          <a:xfrm>
            <a:off x="4649465" y="1934394"/>
            <a:ext cx="422746" cy="422746"/>
          </a:xfrm>
          <a:prstGeom prst="rect">
            <a:avLst/>
          </a:prstGeom>
        </p:spPr>
      </p:pic>
      <p:sp>
        <p:nvSpPr>
          <p:cNvPr id="11" name="Text 6"/>
          <p:cNvSpPr/>
          <p:nvPr/>
        </p:nvSpPr>
        <p:spPr>
          <a:xfrm>
            <a:off x="5227216" y="1934394"/>
            <a:ext cx="1343918" cy="387697"/>
          </a:xfrm>
          <a:prstGeom prst="rect">
            <a:avLst/>
          </a:prstGeom>
          <a:noFill/>
          <a:ln/>
        </p:spPr>
        <p:txBody>
          <a:bodyPr wrap="squar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Board Certification (ABB)</a:t>
            </a:r>
            <a:endParaRPr lang="en-US" sz="1200" dirty="0">
              <a:latin typeface="Avenir Light" panose="020B0402020203020204" pitchFamily="34" charset="77"/>
            </a:endParaRPr>
          </a:p>
        </p:txBody>
      </p:sp>
      <p:sp>
        <p:nvSpPr>
          <p:cNvPr id="12" name="Text 7"/>
          <p:cNvSpPr/>
          <p:nvPr/>
        </p:nvSpPr>
        <p:spPr>
          <a:xfrm>
            <a:off x="5227216" y="2396505"/>
            <a:ext cx="1343918" cy="1786161"/>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Pursue ELS, ALS, TS, or HCLD certification through the American Association of Bioanalysts. AAB Andrology and Embryology Module (34 hrs) is a must for TS exam preparation.</a:t>
            </a:r>
            <a:endParaRPr lang="en-US" sz="950" dirty="0">
              <a:latin typeface="Avenir Light" panose="020B0402020203020204" pitchFamily="34" charset="77"/>
            </a:endParaRPr>
          </a:p>
        </p:txBody>
      </p:sp>
      <p:pic>
        <p:nvPicPr>
          <p:cNvPr id="13" name="Image 3" descr="preencoded.png"/>
          <p:cNvPicPr>
            <a:picLocks noChangeAspect="1"/>
          </p:cNvPicPr>
          <p:nvPr/>
        </p:nvPicPr>
        <p:blipFill>
          <a:blip r:embed="rId6"/>
          <a:stretch>
            <a:fillRect/>
          </a:stretch>
        </p:blipFill>
        <p:spPr>
          <a:xfrm>
            <a:off x="6726138" y="1934394"/>
            <a:ext cx="422746" cy="422746"/>
          </a:xfrm>
          <a:prstGeom prst="rect">
            <a:avLst/>
          </a:prstGeom>
        </p:spPr>
      </p:pic>
      <p:sp>
        <p:nvSpPr>
          <p:cNvPr id="14" name="Text 8"/>
          <p:cNvSpPr/>
          <p:nvPr/>
        </p:nvSpPr>
        <p:spPr>
          <a:xfrm>
            <a:off x="7303889" y="1934394"/>
            <a:ext cx="1343992" cy="387697"/>
          </a:xfrm>
          <a:prstGeom prst="rect">
            <a:avLst/>
          </a:prstGeom>
          <a:noFill/>
          <a:ln/>
        </p:spPr>
        <p:txBody>
          <a:bodyPr wrap="squar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ASRM &amp; CAP Resources</a:t>
            </a:r>
            <a:endParaRPr lang="en-US" sz="1200" dirty="0">
              <a:latin typeface="Avenir Light" panose="020B0402020203020204" pitchFamily="34" charset="77"/>
            </a:endParaRPr>
          </a:p>
        </p:txBody>
      </p:sp>
      <p:sp>
        <p:nvSpPr>
          <p:cNvPr id="15" name="Text 9"/>
          <p:cNvSpPr/>
          <p:nvPr/>
        </p:nvSpPr>
        <p:spPr>
          <a:xfrm>
            <a:off x="7303889" y="2396505"/>
            <a:ext cx="1343992" cy="1984623"/>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ASRM ART Procedures Basic (7.75 hrs), Advanced (5 hrs), and Andrology Certificate (18 hrs) courses. CAP Inspector Training (4.5–5 hrs). Workshops, webinars, and conferences are strongly encouraged.</a:t>
            </a:r>
            <a:endParaRPr lang="en-US" sz="950" dirty="0">
              <a:latin typeface="Avenir Light" panose="020B0402020203020204" pitchFamily="34" charset="77"/>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88379" y="352053"/>
            <a:ext cx="4906491" cy="381521"/>
          </a:xfrm>
          <a:prstGeom prst="rect">
            <a:avLst/>
          </a:prstGeom>
          <a:noFill/>
          <a:ln/>
        </p:spPr>
        <p:txBody>
          <a:bodyPr wrap="none" lIns="0" tIns="0" rIns="0" bIns="0" rtlCol="0" anchor="t"/>
          <a:lstStyle/>
          <a:p>
            <a:pPr marL="0" indent="0" algn="l">
              <a:lnSpc>
                <a:spcPts val="3000"/>
              </a:lnSpc>
              <a:buNone/>
            </a:pPr>
            <a:r>
              <a:rPr lang="en-US" sz="2400" dirty="0">
                <a:solidFill>
                  <a:srgbClr val="BF36B4"/>
                </a:solidFill>
                <a:latin typeface="Avenir Book" panose="02000503020000020003" pitchFamily="2" charset="0"/>
                <a:ea typeface="Gelasio" pitchFamily="34" charset="-122"/>
                <a:cs typeface="Gelasio" pitchFamily="34" charset="-120"/>
              </a:rPr>
              <a:t>Annual Quality Management &amp; KPIs</a:t>
            </a:r>
            <a:endParaRPr lang="en-US" sz="2400" dirty="0">
              <a:latin typeface="Avenir Light" panose="020B0402020203020204" pitchFamily="34" charset="77"/>
            </a:endParaRPr>
          </a:p>
        </p:txBody>
      </p:sp>
      <p:sp>
        <p:nvSpPr>
          <p:cNvPr id="3" name="Text 1"/>
          <p:cNvSpPr/>
          <p:nvPr/>
        </p:nvSpPr>
        <p:spPr>
          <a:xfrm>
            <a:off x="488379" y="973931"/>
            <a:ext cx="8167241" cy="387697"/>
          </a:xfrm>
          <a:prstGeom prst="rect">
            <a:avLst/>
          </a:prstGeom>
          <a:noFill/>
          <a:ln/>
        </p:spPr>
        <p:txBody>
          <a:bodyPr wrap="square" lIns="0" tIns="0" rIns="0" bIns="0" rtlCol="0" anchor="t"/>
          <a:lstStyle/>
          <a:p>
            <a:pPr marL="0" indent="0" algn="l">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The lab tracks key performance indicators annually to ensure continuous improvement. QC must be in control on every day of patient service, and all results must be reviewed and signed off by the Lab Director.</a:t>
            </a:r>
            <a:endParaRPr lang="en-US" sz="950" dirty="0">
              <a:latin typeface="Avenir Light" panose="020B0402020203020204" pitchFamily="34" charset="77"/>
            </a:endParaRPr>
          </a:p>
        </p:txBody>
      </p:sp>
      <p:sp>
        <p:nvSpPr>
          <p:cNvPr id="4" name="Text 2"/>
          <p:cNvSpPr/>
          <p:nvPr/>
        </p:nvSpPr>
        <p:spPr>
          <a:xfrm>
            <a:off x="488379" y="1557858"/>
            <a:ext cx="2622203" cy="402952"/>
          </a:xfrm>
          <a:prstGeom prst="rect">
            <a:avLst/>
          </a:prstGeom>
          <a:noFill/>
          <a:ln/>
        </p:spPr>
        <p:txBody>
          <a:bodyPr wrap="none" lIns="0" tIns="0" rIns="0" bIns="0" rtlCol="0" anchor="t"/>
          <a:lstStyle/>
          <a:p>
            <a:pPr marL="0" indent="0" algn="ctr">
              <a:lnSpc>
                <a:spcPts val="3150"/>
              </a:lnSpc>
              <a:buNone/>
            </a:pPr>
            <a:r>
              <a:rPr lang="en-US" sz="3150" dirty="0">
                <a:solidFill>
                  <a:srgbClr val="272525"/>
                </a:solidFill>
                <a:latin typeface="Avenir Book" panose="02000503020000020003" pitchFamily="2" charset="0"/>
                <a:ea typeface="Gelasio" pitchFamily="34" charset="-122"/>
                <a:cs typeface="Gelasio" pitchFamily="34" charset="-120"/>
              </a:rPr>
              <a:t>&lt;10%</a:t>
            </a:r>
            <a:endParaRPr lang="en-US" sz="3150" dirty="0">
              <a:latin typeface="Avenir Light" panose="020B0402020203020204" pitchFamily="34" charset="77"/>
            </a:endParaRPr>
          </a:p>
        </p:txBody>
      </p:sp>
      <p:sp>
        <p:nvSpPr>
          <p:cNvPr id="5" name="Text 3"/>
          <p:cNvSpPr/>
          <p:nvPr/>
        </p:nvSpPr>
        <p:spPr>
          <a:xfrm>
            <a:off x="1036290" y="2111946"/>
            <a:ext cx="1526307" cy="190723"/>
          </a:xfrm>
          <a:prstGeom prst="rect">
            <a:avLst/>
          </a:prstGeom>
          <a:noFill/>
          <a:ln/>
        </p:spPr>
        <p:txBody>
          <a:bodyPr wrap="none" lIns="0" tIns="0" rIns="0" bIns="0" rtlCol="0" anchor="t"/>
          <a:lstStyle/>
          <a:p>
            <a:pPr marL="0" indent="0" algn="ctr">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ICSI Damage Rate</a:t>
            </a:r>
            <a:endParaRPr lang="en-US" sz="1200" dirty="0">
              <a:latin typeface="Avenir Light" panose="020B0402020203020204" pitchFamily="34" charset="77"/>
            </a:endParaRPr>
          </a:p>
        </p:txBody>
      </p:sp>
      <p:sp>
        <p:nvSpPr>
          <p:cNvPr id="6" name="Text 4"/>
          <p:cNvSpPr/>
          <p:nvPr/>
        </p:nvSpPr>
        <p:spPr>
          <a:xfrm>
            <a:off x="488379" y="2374776"/>
            <a:ext cx="2622203" cy="387697"/>
          </a:xfrm>
          <a:prstGeom prst="rect">
            <a:avLst/>
          </a:prstGeom>
          <a:noFill/>
          <a:ln/>
        </p:spPr>
        <p:txBody>
          <a:bodyPr wrap="square" lIns="0" tIns="0" rIns="0" bIns="0" rtlCol="0" anchor="t"/>
          <a:lstStyle/>
          <a:p>
            <a:pPr marL="0" indent="0" algn="ctr">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Quality threshold — must remain below 10% to ensure oocyte integrity.</a:t>
            </a:r>
            <a:endParaRPr lang="en-US" sz="950" dirty="0">
              <a:latin typeface="Avenir Light" panose="020B0402020203020204" pitchFamily="34" charset="77"/>
            </a:endParaRPr>
          </a:p>
        </p:txBody>
      </p:sp>
      <p:sp>
        <p:nvSpPr>
          <p:cNvPr id="7" name="Text 5"/>
          <p:cNvSpPr/>
          <p:nvPr/>
        </p:nvSpPr>
        <p:spPr>
          <a:xfrm>
            <a:off x="3260824" y="1557858"/>
            <a:ext cx="2622277" cy="402952"/>
          </a:xfrm>
          <a:prstGeom prst="rect">
            <a:avLst/>
          </a:prstGeom>
          <a:noFill/>
          <a:ln/>
        </p:spPr>
        <p:txBody>
          <a:bodyPr wrap="none" lIns="0" tIns="0" rIns="0" bIns="0" rtlCol="0" anchor="t"/>
          <a:lstStyle/>
          <a:p>
            <a:pPr marL="0" indent="0" algn="ctr">
              <a:lnSpc>
                <a:spcPts val="3150"/>
              </a:lnSpc>
              <a:buNone/>
            </a:pPr>
            <a:r>
              <a:rPr lang="en-US" sz="3150" dirty="0">
                <a:solidFill>
                  <a:srgbClr val="272525"/>
                </a:solidFill>
                <a:latin typeface="Avenir Book" panose="02000503020000020003" pitchFamily="2" charset="0"/>
                <a:ea typeface="Gelasio" pitchFamily="34" charset="-122"/>
                <a:cs typeface="Gelasio" pitchFamily="34" charset="-120"/>
              </a:rPr>
              <a:t>&gt;65%</a:t>
            </a:r>
            <a:endParaRPr lang="en-US" sz="3150" dirty="0">
              <a:latin typeface="Avenir Light" panose="020B0402020203020204" pitchFamily="34" charset="77"/>
            </a:endParaRPr>
          </a:p>
        </p:txBody>
      </p:sp>
      <p:sp>
        <p:nvSpPr>
          <p:cNvPr id="8" name="Text 6"/>
          <p:cNvSpPr/>
          <p:nvPr/>
        </p:nvSpPr>
        <p:spPr>
          <a:xfrm>
            <a:off x="3808809" y="2111946"/>
            <a:ext cx="1526307" cy="190723"/>
          </a:xfrm>
          <a:prstGeom prst="rect">
            <a:avLst/>
          </a:prstGeom>
          <a:noFill/>
          <a:ln/>
        </p:spPr>
        <p:txBody>
          <a:bodyPr wrap="none" lIns="0" tIns="0" rIns="0" bIns="0" rtlCol="0" anchor="t"/>
          <a:lstStyle/>
          <a:p>
            <a:pPr marL="0" indent="0" algn="ctr">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ICSI Fertilization</a:t>
            </a:r>
            <a:endParaRPr lang="en-US" sz="1200" dirty="0">
              <a:latin typeface="Avenir Light" panose="020B0402020203020204" pitchFamily="34" charset="77"/>
            </a:endParaRPr>
          </a:p>
        </p:txBody>
      </p:sp>
      <p:sp>
        <p:nvSpPr>
          <p:cNvPr id="9" name="Text 7"/>
          <p:cNvSpPr/>
          <p:nvPr/>
        </p:nvSpPr>
        <p:spPr>
          <a:xfrm>
            <a:off x="3260824" y="2374776"/>
            <a:ext cx="2622277" cy="387697"/>
          </a:xfrm>
          <a:prstGeom prst="rect">
            <a:avLst/>
          </a:prstGeom>
          <a:noFill/>
          <a:ln/>
        </p:spPr>
        <p:txBody>
          <a:bodyPr wrap="square" lIns="0" tIns="0" rIns="0" bIns="0" rtlCol="0" anchor="t"/>
          <a:lstStyle/>
          <a:p>
            <a:pPr marL="0" indent="0" algn="ctr">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Normal fertilization rate threshold for ICSI procedures.</a:t>
            </a:r>
            <a:endParaRPr lang="en-US" sz="950" dirty="0">
              <a:latin typeface="Avenir Light" panose="020B0402020203020204" pitchFamily="34" charset="77"/>
            </a:endParaRPr>
          </a:p>
        </p:txBody>
      </p:sp>
      <p:sp>
        <p:nvSpPr>
          <p:cNvPr id="10" name="Text 8"/>
          <p:cNvSpPr/>
          <p:nvPr/>
        </p:nvSpPr>
        <p:spPr>
          <a:xfrm>
            <a:off x="6033343" y="1557858"/>
            <a:ext cx="2622277" cy="402952"/>
          </a:xfrm>
          <a:prstGeom prst="rect">
            <a:avLst/>
          </a:prstGeom>
          <a:noFill/>
          <a:ln/>
        </p:spPr>
        <p:txBody>
          <a:bodyPr wrap="none" lIns="0" tIns="0" rIns="0" bIns="0" rtlCol="0" anchor="t"/>
          <a:lstStyle/>
          <a:p>
            <a:pPr marL="0" indent="0" algn="ctr">
              <a:lnSpc>
                <a:spcPts val="3150"/>
              </a:lnSpc>
              <a:buNone/>
            </a:pPr>
            <a:r>
              <a:rPr lang="en-US" sz="3150" dirty="0">
                <a:solidFill>
                  <a:srgbClr val="272525"/>
                </a:solidFill>
                <a:latin typeface="Avenir Book" panose="02000503020000020003" pitchFamily="2" charset="0"/>
                <a:ea typeface="Gelasio" pitchFamily="34" charset="-122"/>
                <a:cs typeface="Gelasio" pitchFamily="34" charset="-120"/>
              </a:rPr>
              <a:t>&gt;90%</a:t>
            </a:r>
            <a:endParaRPr lang="en-US" sz="3150" dirty="0">
              <a:latin typeface="Avenir Light" panose="020B0402020203020204" pitchFamily="34" charset="77"/>
            </a:endParaRPr>
          </a:p>
        </p:txBody>
      </p:sp>
      <p:sp>
        <p:nvSpPr>
          <p:cNvPr id="11" name="Text 9"/>
          <p:cNvSpPr/>
          <p:nvPr/>
        </p:nvSpPr>
        <p:spPr>
          <a:xfrm>
            <a:off x="6581329" y="2111946"/>
            <a:ext cx="1526307" cy="190723"/>
          </a:xfrm>
          <a:prstGeom prst="rect">
            <a:avLst/>
          </a:prstGeom>
          <a:noFill/>
          <a:ln/>
        </p:spPr>
        <p:txBody>
          <a:bodyPr wrap="none" lIns="0" tIns="0" rIns="0" bIns="0" rtlCol="0" anchor="t"/>
          <a:lstStyle/>
          <a:p>
            <a:pPr marL="0" indent="0" algn="ctr">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Cryo Survival</a:t>
            </a:r>
            <a:endParaRPr lang="en-US" sz="1200" dirty="0">
              <a:latin typeface="Avenir Light" panose="020B0402020203020204" pitchFamily="34" charset="77"/>
            </a:endParaRPr>
          </a:p>
        </p:txBody>
      </p:sp>
      <p:sp>
        <p:nvSpPr>
          <p:cNvPr id="12" name="Text 10"/>
          <p:cNvSpPr/>
          <p:nvPr/>
        </p:nvSpPr>
        <p:spPr>
          <a:xfrm>
            <a:off x="6033343" y="2374776"/>
            <a:ext cx="2622277" cy="387697"/>
          </a:xfrm>
          <a:prstGeom prst="rect">
            <a:avLst/>
          </a:prstGeom>
          <a:noFill/>
          <a:ln/>
        </p:spPr>
        <p:txBody>
          <a:bodyPr wrap="square" lIns="0" tIns="0" rIns="0" bIns="0" rtlCol="0" anchor="t"/>
          <a:lstStyle/>
          <a:p>
            <a:pPr marL="0" indent="0" algn="ctr">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Blastocyst cryosurvival rate — the benchmark for vitrification quality.</a:t>
            </a:r>
            <a:endParaRPr lang="en-US" sz="950" dirty="0">
              <a:latin typeface="Avenir Light" panose="020B0402020203020204" pitchFamily="34" charset="77"/>
            </a:endParaRPr>
          </a:p>
        </p:txBody>
      </p:sp>
      <p:sp>
        <p:nvSpPr>
          <p:cNvPr id="13" name="Text 11"/>
          <p:cNvSpPr/>
          <p:nvPr/>
        </p:nvSpPr>
        <p:spPr>
          <a:xfrm>
            <a:off x="1874565" y="3063850"/>
            <a:ext cx="2622277" cy="402952"/>
          </a:xfrm>
          <a:prstGeom prst="rect">
            <a:avLst/>
          </a:prstGeom>
          <a:noFill/>
          <a:ln/>
        </p:spPr>
        <p:txBody>
          <a:bodyPr wrap="none" lIns="0" tIns="0" rIns="0" bIns="0" rtlCol="0" anchor="t"/>
          <a:lstStyle/>
          <a:p>
            <a:pPr marL="0" indent="0" algn="ctr">
              <a:lnSpc>
                <a:spcPts val="3150"/>
              </a:lnSpc>
              <a:buNone/>
            </a:pPr>
            <a:r>
              <a:rPr lang="en-US" sz="3150" dirty="0">
                <a:solidFill>
                  <a:srgbClr val="272525"/>
                </a:solidFill>
                <a:latin typeface="Avenir Book" panose="02000503020000020003" pitchFamily="2" charset="0"/>
                <a:ea typeface="Gelasio" pitchFamily="34" charset="-122"/>
                <a:cs typeface="Gelasio" pitchFamily="34" charset="-120"/>
              </a:rPr>
              <a:t>&gt;35%</a:t>
            </a:r>
            <a:endParaRPr lang="en-US" sz="3150" dirty="0">
              <a:latin typeface="Avenir Light" panose="020B0402020203020204" pitchFamily="34" charset="77"/>
            </a:endParaRPr>
          </a:p>
        </p:txBody>
      </p:sp>
      <p:sp>
        <p:nvSpPr>
          <p:cNvPr id="14" name="Text 12"/>
          <p:cNvSpPr/>
          <p:nvPr/>
        </p:nvSpPr>
        <p:spPr>
          <a:xfrm>
            <a:off x="2422550" y="3617937"/>
            <a:ext cx="1526307" cy="190723"/>
          </a:xfrm>
          <a:prstGeom prst="rect">
            <a:avLst/>
          </a:prstGeom>
          <a:noFill/>
          <a:ln/>
        </p:spPr>
        <p:txBody>
          <a:bodyPr wrap="none" lIns="0" tIns="0" rIns="0" bIns="0" rtlCol="0" anchor="t"/>
          <a:lstStyle/>
          <a:p>
            <a:pPr marL="0" indent="0" algn="ctr">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Implantation Rate</a:t>
            </a:r>
            <a:endParaRPr lang="en-US" sz="1200" dirty="0">
              <a:latin typeface="Avenir Light" panose="020B0402020203020204" pitchFamily="34" charset="77"/>
            </a:endParaRPr>
          </a:p>
        </p:txBody>
      </p:sp>
      <p:sp>
        <p:nvSpPr>
          <p:cNvPr id="15" name="Text 13"/>
          <p:cNvSpPr/>
          <p:nvPr/>
        </p:nvSpPr>
        <p:spPr>
          <a:xfrm>
            <a:off x="1874565" y="3880768"/>
            <a:ext cx="2622277" cy="193849"/>
          </a:xfrm>
          <a:prstGeom prst="rect">
            <a:avLst/>
          </a:prstGeom>
          <a:noFill/>
          <a:ln/>
        </p:spPr>
        <p:txBody>
          <a:bodyPr wrap="none" lIns="0" tIns="0" rIns="0" bIns="0" rtlCol="0" anchor="t"/>
          <a:lstStyle/>
          <a:p>
            <a:pPr marL="0" indent="0" algn="ctr">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Quality threshold for embryo transfer success.</a:t>
            </a:r>
            <a:endParaRPr lang="en-US" sz="950" dirty="0">
              <a:latin typeface="Avenir Light" panose="020B0402020203020204" pitchFamily="34" charset="77"/>
            </a:endParaRPr>
          </a:p>
        </p:txBody>
      </p:sp>
      <p:sp>
        <p:nvSpPr>
          <p:cNvPr id="16" name="Text 14"/>
          <p:cNvSpPr/>
          <p:nvPr/>
        </p:nvSpPr>
        <p:spPr>
          <a:xfrm>
            <a:off x="4647084" y="3063850"/>
            <a:ext cx="2622277" cy="402952"/>
          </a:xfrm>
          <a:prstGeom prst="rect">
            <a:avLst/>
          </a:prstGeom>
          <a:noFill/>
          <a:ln/>
        </p:spPr>
        <p:txBody>
          <a:bodyPr wrap="none" lIns="0" tIns="0" rIns="0" bIns="0" rtlCol="0" anchor="t"/>
          <a:lstStyle/>
          <a:p>
            <a:pPr marL="0" indent="0" algn="ctr">
              <a:lnSpc>
                <a:spcPts val="3150"/>
              </a:lnSpc>
              <a:buNone/>
            </a:pPr>
            <a:r>
              <a:rPr lang="en-US" sz="3150" dirty="0">
                <a:solidFill>
                  <a:srgbClr val="272525"/>
                </a:solidFill>
                <a:latin typeface="Avenir Book" panose="02000503020000020003" pitchFamily="2" charset="0"/>
                <a:ea typeface="Gelasio" pitchFamily="34" charset="-122"/>
                <a:cs typeface="Gelasio" pitchFamily="34" charset="-120"/>
              </a:rPr>
              <a:t>&gt;90%</a:t>
            </a:r>
            <a:endParaRPr lang="en-US" sz="3150" dirty="0">
              <a:latin typeface="Avenir Light" panose="020B0402020203020204" pitchFamily="34" charset="77"/>
            </a:endParaRPr>
          </a:p>
        </p:txBody>
      </p:sp>
      <p:sp>
        <p:nvSpPr>
          <p:cNvPr id="17" name="Text 15"/>
          <p:cNvSpPr/>
          <p:nvPr/>
        </p:nvSpPr>
        <p:spPr>
          <a:xfrm>
            <a:off x="5195069" y="3617937"/>
            <a:ext cx="1526307" cy="190723"/>
          </a:xfrm>
          <a:prstGeom prst="rect">
            <a:avLst/>
          </a:prstGeom>
          <a:noFill/>
          <a:ln/>
        </p:spPr>
        <p:txBody>
          <a:bodyPr wrap="none" lIns="0" tIns="0" rIns="0" bIns="0" rtlCol="0" anchor="t"/>
          <a:lstStyle/>
          <a:p>
            <a:pPr marL="0" indent="0" algn="ctr">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PGT Biopsy</a:t>
            </a:r>
            <a:endParaRPr lang="en-US" sz="1200" dirty="0">
              <a:latin typeface="Avenir Light" panose="020B0402020203020204" pitchFamily="34" charset="77"/>
            </a:endParaRPr>
          </a:p>
        </p:txBody>
      </p:sp>
      <p:sp>
        <p:nvSpPr>
          <p:cNvPr id="18" name="Text 16"/>
          <p:cNvSpPr/>
          <p:nvPr/>
        </p:nvSpPr>
        <p:spPr>
          <a:xfrm>
            <a:off x="4647084" y="3880768"/>
            <a:ext cx="2622277" cy="387697"/>
          </a:xfrm>
          <a:prstGeom prst="rect">
            <a:avLst/>
          </a:prstGeom>
          <a:noFill/>
          <a:ln/>
        </p:spPr>
        <p:txBody>
          <a:bodyPr wrap="square" lIns="0" tIns="0" rIns="0" bIns="0" rtlCol="0" anchor="t"/>
          <a:lstStyle/>
          <a:p>
            <a:pPr marL="0" indent="0" algn="ctr">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Successful biopsy rate target for preimplantation genetic testing.</a:t>
            </a:r>
            <a:endParaRPr lang="en-US" sz="950" dirty="0">
              <a:latin typeface="Avenir Light" panose="020B0402020203020204" pitchFamily="34" charset="77"/>
            </a:endParaRPr>
          </a:p>
        </p:txBody>
      </p:sp>
      <p:sp>
        <p:nvSpPr>
          <p:cNvPr id="19" name="Text 17"/>
          <p:cNvSpPr/>
          <p:nvPr/>
        </p:nvSpPr>
        <p:spPr>
          <a:xfrm>
            <a:off x="488379" y="4403675"/>
            <a:ext cx="8167241" cy="387697"/>
          </a:xfrm>
          <a:prstGeom prst="rect">
            <a:avLst/>
          </a:prstGeom>
          <a:noFill/>
          <a:ln/>
        </p:spPr>
        <p:txBody>
          <a:bodyPr wrap="square" lIns="0" tIns="0" rIns="0" bIns="0" rtlCol="0" anchor="t"/>
          <a:lstStyle/>
          <a:p>
            <a:pPr marL="0" indent="0" algn="l">
              <a:lnSpc>
                <a:spcPts val="1500"/>
              </a:lnSpc>
              <a:buNone/>
            </a:pPr>
            <a:r>
              <a:rPr lang="en-US" sz="950" dirty="0">
                <a:solidFill>
                  <a:srgbClr val="272525"/>
                </a:solidFill>
                <a:latin typeface="Avenir Light" panose="020B0402020203020204" pitchFamily="34" charset="77"/>
                <a:ea typeface="Lato" pitchFamily="34" charset="-122"/>
                <a:cs typeface="Lato" pitchFamily="34" charset="-120"/>
              </a:rPr>
              <a:t>Data is collected from patient charts, the laboratory document system, or the EMR and compared to established thresholds annually. Results below threshold trigger a team review and corrective action plan.</a:t>
            </a:r>
            <a:endParaRPr lang="en-US" sz="950" dirty="0">
              <a:latin typeface="Avenir Light" panose="020B0402020203020204" pitchFamily="34" charset="77"/>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96119" y="680070"/>
            <a:ext cx="5311750"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Mock Inspections &amp; Quarterly Reviews</a:t>
            </a:r>
            <a:endParaRPr lang="en-US" sz="2400" dirty="0">
              <a:latin typeface="Avenir Light" panose="020B0402020203020204" pitchFamily="34" charset="77"/>
            </a:endParaRPr>
          </a:p>
        </p:txBody>
      </p:sp>
      <p:sp>
        <p:nvSpPr>
          <p:cNvPr id="3" name="Text 1"/>
          <p:cNvSpPr/>
          <p:nvPr/>
        </p:nvSpPr>
        <p:spPr>
          <a:xfrm>
            <a:off x="496119" y="1315641"/>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Each quarter, the lab conducts structured internal reviews to assess readiness for CAP, FDA, and CLIA audits. These reviews protect patients, staff, and the clinic's accreditation status.</a:t>
            </a:r>
            <a:endParaRPr lang="en-US" sz="950" dirty="0">
              <a:latin typeface="Avenir Light" panose="020B0402020203020204" pitchFamily="34" charset="77"/>
            </a:endParaRPr>
          </a:p>
        </p:txBody>
      </p:sp>
      <p:sp>
        <p:nvSpPr>
          <p:cNvPr id="4" name="Text 2"/>
          <p:cNvSpPr/>
          <p:nvPr/>
        </p:nvSpPr>
        <p:spPr>
          <a:xfrm>
            <a:off x="496119" y="1852092"/>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01</a:t>
            </a:r>
            <a:endParaRPr lang="en-US" sz="950" dirty="0">
              <a:latin typeface="Avenir Light" panose="020B0402020203020204" pitchFamily="34" charset="77"/>
            </a:endParaRPr>
          </a:p>
        </p:txBody>
      </p:sp>
      <p:pic>
        <p:nvPicPr>
          <p:cNvPr id="5" name="Image 0" descr="preencoded.png"/>
          <p:cNvPicPr>
            <a:picLocks noChangeAspect="1"/>
          </p:cNvPicPr>
          <p:nvPr/>
        </p:nvPicPr>
        <p:blipFill>
          <a:blip r:embed="rId3"/>
          <a:stretch>
            <a:fillRect/>
          </a:stretch>
        </p:blipFill>
        <p:spPr>
          <a:xfrm>
            <a:off x="496119" y="2048545"/>
            <a:ext cx="4013895" cy="14288"/>
          </a:xfrm>
          <a:prstGeom prst="rect">
            <a:avLst/>
          </a:prstGeom>
        </p:spPr>
      </p:pic>
      <p:sp>
        <p:nvSpPr>
          <p:cNvPr id="6" name="Text 3"/>
          <p:cNvSpPr/>
          <p:nvPr/>
        </p:nvSpPr>
        <p:spPr>
          <a:xfrm>
            <a:off x="496119" y="2139107"/>
            <a:ext cx="2255639"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Q1 — Mock CAP/FDA Inspection</a:t>
            </a:r>
            <a:endParaRPr lang="en-US" sz="1200" dirty="0">
              <a:latin typeface="Avenir Light" panose="020B0402020203020204" pitchFamily="34" charset="77"/>
            </a:endParaRPr>
          </a:p>
        </p:txBody>
      </p:sp>
      <p:sp>
        <p:nvSpPr>
          <p:cNvPr id="7" name="Text 4"/>
          <p:cNvSpPr/>
          <p:nvPr/>
        </p:nvSpPr>
        <p:spPr>
          <a:xfrm>
            <a:off x="496119" y="2407369"/>
            <a:ext cx="4013895"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Review QC records, tissue bank licenses, corrective actions, reference ranges, and certificates of analysis. Randomly audit 10 GC transfers, 10 egg donor embryos, and 10 sperm donor embryos for compliance.</a:t>
            </a:r>
            <a:endParaRPr lang="en-US" sz="950" dirty="0">
              <a:latin typeface="Avenir Light" panose="020B0402020203020204" pitchFamily="34" charset="77"/>
            </a:endParaRPr>
          </a:p>
        </p:txBody>
      </p:sp>
      <p:sp>
        <p:nvSpPr>
          <p:cNvPr id="8" name="Text 5"/>
          <p:cNvSpPr/>
          <p:nvPr/>
        </p:nvSpPr>
        <p:spPr>
          <a:xfrm>
            <a:off x="4633987" y="1852092"/>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02</a:t>
            </a:r>
            <a:endParaRPr lang="en-US" sz="950" dirty="0">
              <a:latin typeface="Avenir Light" panose="020B0402020203020204" pitchFamily="34" charset="77"/>
            </a:endParaRPr>
          </a:p>
        </p:txBody>
      </p:sp>
      <p:pic>
        <p:nvPicPr>
          <p:cNvPr id="9" name="Image 1" descr="preencoded.png"/>
          <p:cNvPicPr>
            <a:picLocks noChangeAspect="1"/>
          </p:cNvPicPr>
          <p:nvPr/>
        </p:nvPicPr>
        <p:blipFill>
          <a:blip r:embed="rId3"/>
          <a:stretch>
            <a:fillRect/>
          </a:stretch>
        </p:blipFill>
        <p:spPr>
          <a:xfrm>
            <a:off x="4633987" y="2048545"/>
            <a:ext cx="4013895" cy="14288"/>
          </a:xfrm>
          <a:prstGeom prst="rect">
            <a:avLst/>
          </a:prstGeom>
        </p:spPr>
      </p:pic>
      <p:sp>
        <p:nvSpPr>
          <p:cNvPr id="10" name="Text 6"/>
          <p:cNvSpPr/>
          <p:nvPr/>
        </p:nvSpPr>
        <p:spPr>
          <a:xfrm>
            <a:off x="4633987" y="2139107"/>
            <a:ext cx="2737991"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Q2 — HIPAA Compliance &amp; Satisfaction</a:t>
            </a:r>
            <a:endParaRPr lang="en-US" sz="1200" dirty="0">
              <a:latin typeface="Avenir Light" panose="020B0402020203020204" pitchFamily="34" charset="77"/>
            </a:endParaRPr>
          </a:p>
        </p:txBody>
      </p:sp>
      <p:sp>
        <p:nvSpPr>
          <p:cNvPr id="11" name="Text 7"/>
          <p:cNvSpPr/>
          <p:nvPr/>
        </p:nvSpPr>
        <p:spPr>
          <a:xfrm>
            <a:off x="4633987" y="2407369"/>
            <a:ext cx="4013895"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Review PHI protection protocols, document security, electronic communication safeguards, and breach reporting procedures. Administer patient and provider satisfaction surveys.</a:t>
            </a:r>
            <a:endParaRPr lang="en-US" sz="950" dirty="0">
              <a:latin typeface="Avenir Light" panose="020B0402020203020204" pitchFamily="34" charset="77"/>
            </a:endParaRPr>
          </a:p>
        </p:txBody>
      </p:sp>
      <p:sp>
        <p:nvSpPr>
          <p:cNvPr id="12" name="Text 8"/>
          <p:cNvSpPr/>
          <p:nvPr/>
        </p:nvSpPr>
        <p:spPr>
          <a:xfrm>
            <a:off x="496119" y="3219748"/>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03</a:t>
            </a:r>
            <a:endParaRPr lang="en-US" sz="950" dirty="0">
              <a:latin typeface="Avenir Light" panose="020B0402020203020204" pitchFamily="34" charset="77"/>
            </a:endParaRPr>
          </a:p>
        </p:txBody>
      </p:sp>
      <p:pic>
        <p:nvPicPr>
          <p:cNvPr id="13" name="Image 2" descr="preencoded.png"/>
          <p:cNvPicPr>
            <a:picLocks noChangeAspect="1"/>
          </p:cNvPicPr>
          <p:nvPr/>
        </p:nvPicPr>
        <p:blipFill>
          <a:blip r:embed="rId3"/>
          <a:stretch>
            <a:fillRect/>
          </a:stretch>
        </p:blipFill>
        <p:spPr>
          <a:xfrm>
            <a:off x="496119" y="3403774"/>
            <a:ext cx="4013895" cy="14288"/>
          </a:xfrm>
          <a:prstGeom prst="rect">
            <a:avLst/>
          </a:prstGeom>
        </p:spPr>
      </p:pic>
      <p:sp>
        <p:nvSpPr>
          <p:cNvPr id="14" name="Text 9"/>
          <p:cNvSpPr/>
          <p:nvPr/>
        </p:nvSpPr>
        <p:spPr>
          <a:xfrm>
            <a:off x="496119" y="3506763"/>
            <a:ext cx="2849240"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Q3 — Safety Review &amp; Incident Reporting</a:t>
            </a:r>
            <a:endParaRPr lang="en-US" sz="1200" dirty="0">
              <a:latin typeface="Avenir Light" panose="020B0402020203020204" pitchFamily="34" charset="77"/>
            </a:endParaRPr>
          </a:p>
        </p:txBody>
      </p:sp>
      <p:sp>
        <p:nvSpPr>
          <p:cNvPr id="15" name="Text 10"/>
          <p:cNvSpPr/>
          <p:nvPr/>
        </p:nvSpPr>
        <p:spPr>
          <a:xfrm>
            <a:off x="496119" y="3775025"/>
            <a:ext cx="4013895"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Review accident and incident reports, OSHA form 300A requirements, emergency procedures (R.A.C.E., P.A.S.S.), disaster preparedness, and visitor access control compliance.</a:t>
            </a:r>
            <a:endParaRPr lang="en-US" sz="950" dirty="0">
              <a:latin typeface="Avenir Light" panose="020B0402020203020204" pitchFamily="34" charset="77"/>
            </a:endParaRPr>
          </a:p>
        </p:txBody>
      </p:sp>
      <p:sp>
        <p:nvSpPr>
          <p:cNvPr id="16" name="Text 11"/>
          <p:cNvSpPr/>
          <p:nvPr/>
        </p:nvSpPr>
        <p:spPr>
          <a:xfrm>
            <a:off x="4633987" y="3219748"/>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04</a:t>
            </a:r>
            <a:endParaRPr lang="en-US" sz="950" dirty="0">
              <a:latin typeface="Avenir Light" panose="020B0402020203020204" pitchFamily="34" charset="77"/>
            </a:endParaRPr>
          </a:p>
        </p:txBody>
      </p:sp>
      <p:pic>
        <p:nvPicPr>
          <p:cNvPr id="17" name="Image 3" descr="preencoded.png"/>
          <p:cNvPicPr>
            <a:picLocks noChangeAspect="1"/>
          </p:cNvPicPr>
          <p:nvPr/>
        </p:nvPicPr>
        <p:blipFill>
          <a:blip r:embed="rId3"/>
          <a:stretch>
            <a:fillRect/>
          </a:stretch>
        </p:blipFill>
        <p:spPr>
          <a:xfrm>
            <a:off x="4633987" y="3403774"/>
            <a:ext cx="4013895" cy="14288"/>
          </a:xfrm>
          <a:prstGeom prst="rect">
            <a:avLst/>
          </a:prstGeom>
        </p:spPr>
      </p:pic>
      <p:sp>
        <p:nvSpPr>
          <p:cNvPr id="18" name="Text 12"/>
          <p:cNvSpPr/>
          <p:nvPr/>
        </p:nvSpPr>
        <p:spPr>
          <a:xfrm>
            <a:off x="4633987" y="3506763"/>
            <a:ext cx="2696245"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Q4 — Annual QMS &amp; Personnel Review</a:t>
            </a:r>
            <a:endParaRPr lang="en-US" sz="1200" dirty="0">
              <a:latin typeface="Avenir Light" panose="020B0402020203020204" pitchFamily="34" charset="77"/>
            </a:endParaRPr>
          </a:p>
        </p:txBody>
      </p:sp>
      <p:sp>
        <p:nvSpPr>
          <p:cNvPr id="19" name="Text 13"/>
          <p:cNvSpPr/>
          <p:nvPr/>
        </p:nvSpPr>
        <p:spPr>
          <a:xfrm>
            <a:off x="4633987" y="3775025"/>
            <a:ext cx="4013895"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Light" panose="020B0402020203020204" pitchFamily="34" charset="77"/>
                <a:ea typeface="Lato" pitchFamily="34" charset="-122"/>
                <a:cs typeface="Lato" pitchFamily="34" charset="-120"/>
              </a:rPr>
              <a:t>Conduct annual employee performance reviews, update SOPs, complete competency and proficiency testing, confirm SART data accuracy, and review the full Annual Quality Management Report.</a:t>
            </a:r>
            <a:endParaRPr lang="en-US" sz="950" dirty="0">
              <a:latin typeface="Avenir Light" panose="020B0402020203020204" pitchFamily="34" charset="77"/>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72901" y="328092"/>
            <a:ext cx="6498282" cy="369466"/>
          </a:xfrm>
          <a:prstGeom prst="rect">
            <a:avLst/>
          </a:prstGeom>
          <a:noFill/>
          <a:ln/>
        </p:spPr>
        <p:txBody>
          <a:bodyPr wrap="none" lIns="0" tIns="0" rIns="0" bIns="0" rtlCol="0" anchor="t"/>
          <a:lstStyle/>
          <a:p>
            <a:pPr marL="0" indent="0" algn="l">
              <a:lnSpc>
                <a:spcPts val="2900"/>
              </a:lnSpc>
              <a:buNone/>
            </a:pPr>
            <a:r>
              <a:rPr lang="en-US" sz="2300" dirty="0">
                <a:solidFill>
                  <a:srgbClr val="BF36B4"/>
                </a:solidFill>
                <a:latin typeface="Avenir Book" panose="02000503020000020003" pitchFamily="2" charset="0"/>
                <a:ea typeface="Gelasio" pitchFamily="34" charset="-122"/>
                <a:cs typeface="Gelasio" pitchFamily="34" charset="-120"/>
              </a:rPr>
              <a:t>Welcome to the Team — Your Success Starts Here</a:t>
            </a:r>
            <a:endParaRPr lang="en-US" sz="2300" dirty="0">
              <a:latin typeface="Avenir Light" panose="020B0402020203020204" pitchFamily="34" charset="77"/>
            </a:endParaRPr>
          </a:p>
        </p:txBody>
      </p:sp>
      <p:sp>
        <p:nvSpPr>
          <p:cNvPr id="3" name="Text 1"/>
          <p:cNvSpPr/>
          <p:nvPr/>
        </p:nvSpPr>
        <p:spPr>
          <a:xfrm>
            <a:off x="472901" y="922883"/>
            <a:ext cx="8198197" cy="369391"/>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Every employee plays a vital role in the outcomes that matter most to our patients. Your training, your attention to detail, your commitment to quality — these are the foundation of every successful cycle.</a:t>
            </a:r>
            <a:endParaRPr lang="en-US" sz="900" dirty="0">
              <a:latin typeface="Avenir Light" panose="020B0402020203020204" pitchFamily="34" charset="77"/>
            </a:endParaRPr>
          </a:p>
        </p:txBody>
      </p:sp>
      <p:sp>
        <p:nvSpPr>
          <p:cNvPr id="4" name="Shape 2"/>
          <p:cNvSpPr/>
          <p:nvPr/>
        </p:nvSpPr>
        <p:spPr>
          <a:xfrm>
            <a:off x="472901" y="1419002"/>
            <a:ext cx="4042767" cy="1334839"/>
          </a:xfrm>
          <a:prstGeom prst="roundRect">
            <a:avLst>
              <a:gd name="adj" fmla="val 13286"/>
            </a:avLst>
          </a:prstGeom>
          <a:solidFill>
            <a:srgbClr val="F2EEEE"/>
          </a:solidFill>
          <a:ln w="4763">
            <a:solidFill>
              <a:srgbClr val="D8D4D4"/>
            </a:solidFill>
            <a:prstDash val="solid"/>
          </a:ln>
          <a:effectLst>
            <a:outerShdw dist="15240" dir="2700000" algn="bl" rotWithShape="0">
              <a:srgbClr val="D8D4D4">
                <a:alpha val="100000"/>
              </a:srgbClr>
            </a:outerShdw>
          </a:effectLst>
        </p:spPr>
      </p:sp>
      <p:pic>
        <p:nvPicPr>
          <p:cNvPr id="5" name="Image 0" descr="preencoded.png"/>
          <p:cNvPicPr>
            <a:picLocks noChangeAspect="1"/>
          </p:cNvPicPr>
          <p:nvPr/>
        </p:nvPicPr>
        <p:blipFill>
          <a:blip r:embed="rId3"/>
          <a:stretch>
            <a:fillRect/>
          </a:stretch>
        </p:blipFill>
        <p:spPr>
          <a:xfrm>
            <a:off x="595833" y="1541934"/>
            <a:ext cx="354657" cy="354657"/>
          </a:xfrm>
          <a:prstGeom prst="rect">
            <a:avLst/>
          </a:prstGeom>
        </p:spPr>
      </p:pic>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3390" y="1639416"/>
            <a:ext cx="159544" cy="159544"/>
          </a:xfrm>
          <a:prstGeom prst="rect">
            <a:avLst/>
          </a:prstGeom>
        </p:spPr>
      </p:pic>
      <p:sp>
        <p:nvSpPr>
          <p:cNvPr id="7" name="Text 3"/>
          <p:cNvSpPr/>
          <p:nvPr/>
        </p:nvSpPr>
        <p:spPr>
          <a:xfrm>
            <a:off x="595833" y="2009254"/>
            <a:ext cx="1477863" cy="184696"/>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Safety First</a:t>
            </a:r>
            <a:endParaRPr lang="en-US" sz="1150" dirty="0">
              <a:latin typeface="Avenir Light" panose="020B0402020203020204" pitchFamily="34" charset="77"/>
            </a:endParaRPr>
          </a:p>
        </p:txBody>
      </p:sp>
      <p:sp>
        <p:nvSpPr>
          <p:cNvPr id="8" name="Text 4"/>
          <p:cNvSpPr/>
          <p:nvPr/>
        </p:nvSpPr>
        <p:spPr>
          <a:xfrm>
            <a:off x="595833" y="2261518"/>
            <a:ext cx="3796903" cy="369391"/>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Follow all PPE, hygiene, and emergency protocols. Report every incident — no matter how small.</a:t>
            </a:r>
            <a:endParaRPr lang="en-US" sz="900" dirty="0">
              <a:latin typeface="Avenir Light" panose="020B0402020203020204" pitchFamily="34" charset="77"/>
            </a:endParaRPr>
          </a:p>
        </p:txBody>
      </p:sp>
      <p:sp>
        <p:nvSpPr>
          <p:cNvPr id="9" name="Shape 5"/>
          <p:cNvSpPr/>
          <p:nvPr/>
        </p:nvSpPr>
        <p:spPr>
          <a:xfrm>
            <a:off x="4628331" y="1419002"/>
            <a:ext cx="4042767" cy="1334839"/>
          </a:xfrm>
          <a:prstGeom prst="roundRect">
            <a:avLst>
              <a:gd name="adj" fmla="val 13286"/>
            </a:avLst>
          </a:prstGeom>
          <a:solidFill>
            <a:srgbClr val="F2EEEE"/>
          </a:solidFill>
          <a:ln w="4763">
            <a:solidFill>
              <a:srgbClr val="D8D4D4"/>
            </a:solidFill>
            <a:prstDash val="solid"/>
          </a:ln>
          <a:effectLst>
            <a:outerShdw dist="15240" dir="2700000" algn="bl" rotWithShape="0">
              <a:srgbClr val="D8D4D4">
                <a:alpha val="100000"/>
              </a:srgbClr>
            </a:outerShdw>
          </a:effectLst>
        </p:spPr>
      </p:sp>
      <p:pic>
        <p:nvPicPr>
          <p:cNvPr id="10" name="Image 2" descr="preencoded.png"/>
          <p:cNvPicPr>
            <a:picLocks noChangeAspect="1"/>
          </p:cNvPicPr>
          <p:nvPr/>
        </p:nvPicPr>
        <p:blipFill>
          <a:blip r:embed="rId6"/>
          <a:stretch>
            <a:fillRect/>
          </a:stretch>
        </p:blipFill>
        <p:spPr>
          <a:xfrm>
            <a:off x="4751263" y="1541934"/>
            <a:ext cx="354657" cy="354657"/>
          </a:xfrm>
          <a:prstGeom prst="rect">
            <a:avLst/>
          </a:prstGeom>
        </p:spPr>
      </p:pic>
      <p:pic>
        <p:nvPicPr>
          <p:cNvPr id="11"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48820" y="1639416"/>
            <a:ext cx="159544" cy="159544"/>
          </a:xfrm>
          <a:prstGeom prst="rect">
            <a:avLst/>
          </a:prstGeom>
        </p:spPr>
      </p:pic>
      <p:sp>
        <p:nvSpPr>
          <p:cNvPr id="12" name="Text 6"/>
          <p:cNvSpPr/>
          <p:nvPr/>
        </p:nvSpPr>
        <p:spPr>
          <a:xfrm>
            <a:off x="4751263" y="2009254"/>
            <a:ext cx="1477863" cy="184696"/>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Quality Always</a:t>
            </a:r>
            <a:endParaRPr lang="en-US" sz="1150" dirty="0">
              <a:latin typeface="Avenir Light" panose="020B0402020203020204" pitchFamily="34" charset="77"/>
            </a:endParaRPr>
          </a:p>
        </p:txBody>
      </p:sp>
      <p:sp>
        <p:nvSpPr>
          <p:cNvPr id="13" name="Text 7"/>
          <p:cNvSpPr/>
          <p:nvPr/>
        </p:nvSpPr>
        <p:spPr>
          <a:xfrm>
            <a:off x="4751263" y="2261518"/>
            <a:ext cx="3796903" cy="369391"/>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Document everything. Follow SOPs exactly. Escalate red flags immediately. Quality is patient safety.</a:t>
            </a:r>
            <a:endParaRPr lang="en-US" sz="900" dirty="0">
              <a:latin typeface="Avenir Light" panose="020B0402020203020204" pitchFamily="34" charset="77"/>
            </a:endParaRPr>
          </a:p>
        </p:txBody>
      </p:sp>
      <p:sp>
        <p:nvSpPr>
          <p:cNvPr id="14" name="Shape 8"/>
          <p:cNvSpPr/>
          <p:nvPr/>
        </p:nvSpPr>
        <p:spPr>
          <a:xfrm>
            <a:off x="472901" y="2866504"/>
            <a:ext cx="4042767" cy="1334839"/>
          </a:xfrm>
          <a:prstGeom prst="roundRect">
            <a:avLst>
              <a:gd name="adj" fmla="val 13286"/>
            </a:avLst>
          </a:prstGeom>
          <a:solidFill>
            <a:srgbClr val="F2EEEE"/>
          </a:solidFill>
          <a:ln w="4763">
            <a:solidFill>
              <a:srgbClr val="D8D4D4"/>
            </a:solidFill>
            <a:prstDash val="solid"/>
          </a:ln>
          <a:effectLst>
            <a:outerShdw dist="15240" dir="2700000" algn="bl" rotWithShape="0">
              <a:srgbClr val="D8D4D4">
                <a:alpha val="100000"/>
              </a:srgbClr>
            </a:outerShdw>
          </a:effectLst>
        </p:spPr>
      </p:sp>
      <p:pic>
        <p:nvPicPr>
          <p:cNvPr id="15" name="Image 4" descr="preencoded.png"/>
          <p:cNvPicPr>
            <a:picLocks noChangeAspect="1"/>
          </p:cNvPicPr>
          <p:nvPr/>
        </p:nvPicPr>
        <p:blipFill>
          <a:blip r:embed="rId9"/>
          <a:stretch>
            <a:fillRect/>
          </a:stretch>
        </p:blipFill>
        <p:spPr>
          <a:xfrm>
            <a:off x="595833" y="2989436"/>
            <a:ext cx="354657" cy="354657"/>
          </a:xfrm>
          <a:prstGeom prst="rect">
            <a:avLst/>
          </a:prstGeom>
        </p:spPr>
      </p:pic>
      <p:pic>
        <p:nvPicPr>
          <p:cNvPr id="16"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3390" y="3086919"/>
            <a:ext cx="159544" cy="159544"/>
          </a:xfrm>
          <a:prstGeom prst="rect">
            <a:avLst/>
          </a:prstGeom>
        </p:spPr>
      </p:pic>
      <p:sp>
        <p:nvSpPr>
          <p:cNvPr id="17" name="Text 9"/>
          <p:cNvSpPr/>
          <p:nvPr/>
        </p:nvSpPr>
        <p:spPr>
          <a:xfrm>
            <a:off x="595833" y="3456756"/>
            <a:ext cx="1477863" cy="184696"/>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Keep Growing</a:t>
            </a:r>
            <a:endParaRPr lang="en-US" sz="1150" dirty="0">
              <a:latin typeface="Avenir Light" panose="020B0402020203020204" pitchFamily="34" charset="77"/>
            </a:endParaRPr>
          </a:p>
        </p:txBody>
      </p:sp>
      <p:sp>
        <p:nvSpPr>
          <p:cNvPr id="18" name="Text 10"/>
          <p:cNvSpPr/>
          <p:nvPr/>
        </p:nvSpPr>
        <p:spPr>
          <a:xfrm>
            <a:off x="595833" y="3709020"/>
            <a:ext cx="3796903" cy="369391"/>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Complete your CEUs, pursue board certification, and take advantage of every learning opportunity offered.</a:t>
            </a:r>
            <a:endParaRPr lang="en-US" sz="900" dirty="0">
              <a:latin typeface="Avenir Light" panose="020B0402020203020204" pitchFamily="34" charset="77"/>
            </a:endParaRPr>
          </a:p>
        </p:txBody>
      </p:sp>
      <p:sp>
        <p:nvSpPr>
          <p:cNvPr id="19" name="Shape 11"/>
          <p:cNvSpPr/>
          <p:nvPr/>
        </p:nvSpPr>
        <p:spPr>
          <a:xfrm>
            <a:off x="4628331" y="2866504"/>
            <a:ext cx="4042767" cy="1334839"/>
          </a:xfrm>
          <a:prstGeom prst="roundRect">
            <a:avLst>
              <a:gd name="adj" fmla="val 13286"/>
            </a:avLst>
          </a:prstGeom>
          <a:solidFill>
            <a:srgbClr val="F2EEEE"/>
          </a:solidFill>
          <a:ln w="4763">
            <a:solidFill>
              <a:srgbClr val="D8D4D4"/>
            </a:solidFill>
            <a:prstDash val="solid"/>
          </a:ln>
          <a:effectLst>
            <a:outerShdw dist="15240" dir="2700000" algn="bl" rotWithShape="0">
              <a:srgbClr val="D8D4D4">
                <a:alpha val="100000"/>
              </a:srgbClr>
            </a:outerShdw>
          </a:effectLst>
        </p:spPr>
      </p:sp>
      <p:pic>
        <p:nvPicPr>
          <p:cNvPr id="20" name="Image 6" descr="preencoded.png"/>
          <p:cNvPicPr>
            <a:picLocks noChangeAspect="1"/>
          </p:cNvPicPr>
          <p:nvPr/>
        </p:nvPicPr>
        <p:blipFill>
          <a:blip r:embed="rId12"/>
          <a:stretch>
            <a:fillRect/>
          </a:stretch>
        </p:blipFill>
        <p:spPr>
          <a:xfrm>
            <a:off x="4751263" y="2989436"/>
            <a:ext cx="354657" cy="354657"/>
          </a:xfrm>
          <a:prstGeom prst="rect">
            <a:avLst/>
          </a:prstGeom>
        </p:spPr>
      </p:pic>
      <p:pic>
        <p:nvPicPr>
          <p:cNvPr id="21" name="Image 7"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848820" y="3086919"/>
            <a:ext cx="159544" cy="159544"/>
          </a:xfrm>
          <a:prstGeom prst="rect">
            <a:avLst/>
          </a:prstGeom>
        </p:spPr>
      </p:pic>
      <p:sp>
        <p:nvSpPr>
          <p:cNvPr id="22" name="Text 12"/>
          <p:cNvSpPr/>
          <p:nvPr/>
        </p:nvSpPr>
        <p:spPr>
          <a:xfrm>
            <a:off x="4751263" y="3456756"/>
            <a:ext cx="1477863" cy="184696"/>
          </a:xfrm>
          <a:prstGeom prst="rect">
            <a:avLst/>
          </a:prstGeom>
          <a:noFill/>
          <a:ln/>
        </p:spPr>
        <p:txBody>
          <a:bodyPr wrap="none" lIns="0" tIns="0" rIns="0" bIns="0" rtlCol="0" anchor="t"/>
          <a:lstStyle/>
          <a:p>
            <a:pPr marL="0" indent="0" algn="l">
              <a:lnSpc>
                <a:spcPts val="1450"/>
              </a:lnSpc>
              <a:buNone/>
            </a:pPr>
            <a:r>
              <a:rPr lang="en-US" sz="1150" dirty="0">
                <a:solidFill>
                  <a:srgbClr val="272525"/>
                </a:solidFill>
                <a:latin typeface="Avenir Book" panose="02000503020000020003" pitchFamily="2" charset="0"/>
                <a:ea typeface="Gelasio" pitchFamily="34" charset="-122"/>
                <a:cs typeface="Gelasio" pitchFamily="34" charset="-120"/>
              </a:rPr>
              <a:t>Ask for Support</a:t>
            </a:r>
            <a:endParaRPr lang="en-US" sz="1150" dirty="0">
              <a:latin typeface="Avenir Light" panose="020B0402020203020204" pitchFamily="34" charset="77"/>
            </a:endParaRPr>
          </a:p>
        </p:txBody>
      </p:sp>
      <p:sp>
        <p:nvSpPr>
          <p:cNvPr id="23" name="Text 13"/>
          <p:cNvSpPr/>
          <p:nvPr/>
        </p:nvSpPr>
        <p:spPr>
          <a:xfrm>
            <a:off x="4751263" y="3709020"/>
            <a:ext cx="3796903" cy="369391"/>
          </a:xfrm>
          <a:prstGeom prst="rect">
            <a:avLst/>
          </a:prstGeom>
          <a:noFill/>
          <a:ln/>
        </p:spPr>
        <p:txBody>
          <a:bodyPr wrap="square" lIns="0" tIns="0" rIns="0" bIns="0" rtlCol="0" anchor="t"/>
          <a:lstStyle/>
          <a:p>
            <a:pPr marL="0" indent="0" algn="l">
              <a:lnSpc>
                <a:spcPts val="1450"/>
              </a:lnSpc>
              <a:buNone/>
            </a:pPr>
            <a:r>
              <a:rPr lang="en-US" sz="900" dirty="0">
                <a:solidFill>
                  <a:srgbClr val="272525"/>
                </a:solidFill>
                <a:latin typeface="Avenir Light" panose="020B0402020203020204" pitchFamily="34" charset="77"/>
                <a:ea typeface="Lato" pitchFamily="34" charset="-122"/>
                <a:cs typeface="Lato" pitchFamily="34" charset="-120"/>
              </a:rPr>
              <a:t>Your supervisor and mentor are here for you. Regular feedback sessions are part of the process — use them.</a:t>
            </a:r>
            <a:endParaRPr lang="en-US" sz="900" dirty="0">
              <a:latin typeface="Avenir Light" panose="020B0402020203020204" pitchFamily="34" charset="77"/>
            </a:endParaRPr>
          </a:p>
        </p:txBody>
      </p:sp>
      <p:sp>
        <p:nvSpPr>
          <p:cNvPr id="24" name="Shape 14"/>
          <p:cNvSpPr/>
          <p:nvPr/>
        </p:nvSpPr>
        <p:spPr>
          <a:xfrm>
            <a:off x="472901" y="4328071"/>
            <a:ext cx="8198197" cy="487338"/>
          </a:xfrm>
          <a:prstGeom prst="roundRect">
            <a:avLst>
              <a:gd name="adj" fmla="val 36391"/>
            </a:avLst>
          </a:prstGeom>
          <a:solidFill>
            <a:srgbClr val="B6FCB8"/>
          </a:solidFill>
          <a:ln/>
        </p:spPr>
      </p:sp>
      <p:pic>
        <p:nvPicPr>
          <p:cNvPr id="25" name="Image 8" descr="preencoded.png"/>
          <p:cNvPicPr>
            <a:picLocks noChangeAspect="1"/>
          </p:cNvPicPr>
          <p:nvPr/>
        </p:nvPicPr>
        <p:blipFill>
          <a:blip r:embed="rId15"/>
          <a:stretch>
            <a:fillRect/>
          </a:stretch>
        </p:blipFill>
        <p:spPr>
          <a:xfrm>
            <a:off x="591071" y="4505697"/>
            <a:ext cx="147786" cy="118170"/>
          </a:xfrm>
          <a:prstGeom prst="rect">
            <a:avLst/>
          </a:prstGeom>
        </p:spPr>
      </p:pic>
      <p:sp>
        <p:nvSpPr>
          <p:cNvPr id="26" name="Text 15"/>
          <p:cNvSpPr/>
          <p:nvPr/>
        </p:nvSpPr>
        <p:spPr>
          <a:xfrm>
            <a:off x="857027" y="4470276"/>
            <a:ext cx="7695902" cy="184696"/>
          </a:xfrm>
          <a:prstGeom prst="rect">
            <a:avLst/>
          </a:prstGeom>
          <a:noFill/>
          <a:ln/>
        </p:spPr>
        <p:txBody>
          <a:bodyPr wrap="none" lIns="0" tIns="0" rIns="0" bIns="0" rtlCol="0" anchor="t"/>
          <a:lstStyle/>
          <a:p>
            <a:pPr marL="0" indent="0" algn="l">
              <a:lnSpc>
                <a:spcPts val="1450"/>
              </a:lnSpc>
              <a:buNone/>
            </a:pPr>
            <a:r>
              <a:rPr lang="en-US" sz="900" dirty="0">
                <a:solidFill>
                  <a:srgbClr val="000000"/>
                </a:solidFill>
                <a:latin typeface="Avenir Light" panose="020B0402020203020204" pitchFamily="34" charset="77"/>
                <a:ea typeface="Lato" pitchFamily="34" charset="-122"/>
                <a:cs typeface="Lato" pitchFamily="34" charset="-120"/>
              </a:rPr>
              <a:t>Questions about your onboarding checklist or training schedule? Contact your Lab Director or Technical Supervisor — we are glad you are here.</a:t>
            </a:r>
            <a:endParaRPr lang="en-US" sz="900" dirty="0">
              <a:latin typeface="Avenir Light" panose="020B0402020203020204" pitchFamily="34" charset="77"/>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2959</Words>
  <Application>Microsoft Macintosh PowerPoint</Application>
  <PresentationFormat>On-screen Show (16:9)</PresentationFormat>
  <Paragraphs>265</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 Book</vt:lpstr>
      <vt:lpstr>Avenir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Carol Lynn Curchoe</cp:lastModifiedBy>
  <cp:revision>7</cp:revision>
  <dcterms:created xsi:type="dcterms:W3CDTF">2026-05-12T19:16:35Z</dcterms:created>
  <dcterms:modified xsi:type="dcterms:W3CDTF">2026-05-21T17:18:21Z</dcterms:modified>
</cp:coreProperties>
</file>